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45"/>
      <p:bold r:id="rId46"/>
      <p:italic r:id="rId47"/>
      <p:boldItalic r:id="rId48"/>
    </p:embeddedFont>
    <p:embeddedFont>
      <p:font typeface="Book Antiqua" panose="02040602050305030304" pitchFamily="18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22987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4874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3732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6811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7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115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102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5422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7361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1177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6748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4500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9848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7045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495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8289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1636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45478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31547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75143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06501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6601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1221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27233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2093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00068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6481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9714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67609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9574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6833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13013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28743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690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7932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7721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" name="Google Shape;435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9977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2" name="Google Shape;442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4963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8968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8267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0017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7512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878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25550"/>
            <a:ext cx="8520600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әл-Фараби атындағы Қазақ Ұлттық университеті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Жоғарғы медицина мектебі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072125"/>
            <a:ext cx="8520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900" b="1">
                <a:solidFill>
                  <a:schemeClr val="dk1"/>
                </a:solidFill>
                <a:highlight>
                  <a:srgbClr val="DDF2F0"/>
                </a:highlight>
              </a:rPr>
              <a:t>Органикалық реакциялар түрлері және алкил-галогенидтер </a:t>
            </a:r>
            <a:endParaRPr sz="2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90500" lvl="0" indent="0" algn="l" rt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222222"/>
                </a:solidFill>
                <a:highlight>
                  <a:srgbClr val="F4CCCC"/>
                </a:highlight>
              </a:rPr>
              <a:t>4. Радикалды реакциялар</a:t>
            </a:r>
            <a:endParaRPr>
              <a:highlight>
                <a:srgbClr val="F4CCCC"/>
              </a:highlight>
            </a:endParaRPr>
          </a:p>
        </p:txBody>
      </p:sp>
      <p:pic>
        <p:nvPicPr>
          <p:cNvPr id="121" name="Google Shape;121;p22" descr="Картинки по запросу radical reaction examp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905425"/>
            <a:ext cx="6945350" cy="41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/>
        </p:nvSpPr>
        <p:spPr>
          <a:xfrm>
            <a:off x="3341750" y="1017725"/>
            <a:ext cx="2602500" cy="64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Иницирлеу</a:t>
            </a:r>
            <a:r>
              <a:rPr lang="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(радикал түзілуі)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4094750" y="1923450"/>
            <a:ext cx="2602500" cy="8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Тізбектің өсуі 	</a:t>
            </a:r>
            <a:endParaRPr sz="1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(ұзын радикалдың түзілуі)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5523725" y="3114475"/>
            <a:ext cx="1466100" cy="42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Тізбектің өсуі </a:t>
            </a:r>
            <a:r>
              <a:rPr lang="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2"/>
          <p:cNvSpPr txBox="1"/>
          <p:nvPr/>
        </p:nvSpPr>
        <p:spPr>
          <a:xfrm>
            <a:off x="5944150" y="4121425"/>
            <a:ext cx="1293000" cy="64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Тізбектің үзілуі	</a:t>
            </a:r>
            <a:endParaRPr sz="1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311700" y="107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90500" lvl="0" indent="0" algn="l" rt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SzPts val="2800"/>
              <a:buNone/>
            </a:pPr>
            <a:r>
              <a:rPr lang="ru" sz="2400">
                <a:solidFill>
                  <a:srgbClr val="222222"/>
                </a:solidFill>
                <a:highlight>
                  <a:srgbClr val="EAD1DC"/>
                </a:highlight>
              </a:rPr>
              <a:t>5. Тотығу-тотықсыздану реакциялар</a:t>
            </a:r>
            <a:endParaRPr sz="2400">
              <a:highlight>
                <a:srgbClr val="EAD1DC"/>
              </a:highlight>
            </a:endParaRPr>
          </a:p>
        </p:txBody>
      </p:sp>
      <p:pic>
        <p:nvPicPr>
          <p:cNvPr id="131" name="Google Shape;131;p23" descr="Картинки по запросу oxidation reduction organic reaction examp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601" y="576175"/>
            <a:ext cx="6976875" cy="456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/>
          <p:nvPr/>
        </p:nvSpPr>
        <p:spPr>
          <a:xfrm>
            <a:off x="4727700" y="756650"/>
            <a:ext cx="4204200" cy="80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Тотығу</a:t>
            </a:r>
            <a:endParaRPr sz="1500" b="1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	(Реагентке қарағанда өнімнің құрамында оттегі мөлшері көбірек</a:t>
            </a:r>
            <a:r>
              <a:rPr lang="ru" sz="1400" b="1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endParaRPr sz="1400" b="1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3" name="Google Shape;133;p23"/>
          <p:cNvSpPr txBox="1"/>
          <p:nvPr/>
        </p:nvSpPr>
        <p:spPr>
          <a:xfrm>
            <a:off x="4773100" y="1771050"/>
            <a:ext cx="4204200" cy="80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Тотығу</a:t>
            </a:r>
            <a:endParaRPr sz="1500" b="1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	</a:t>
            </a:r>
            <a:r>
              <a:rPr lang="ru" sz="15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(Реагентке қарағанда өнімнің құрамында сутегі мөлшері аз</a:t>
            </a:r>
            <a:r>
              <a:rPr lang="ru" sz="14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endParaRPr sz="1400" b="1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4849300" y="2909850"/>
            <a:ext cx="4204200" cy="89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Тотықсыздану</a:t>
            </a:r>
            <a:endParaRPr sz="1500" b="1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	</a:t>
            </a:r>
            <a:r>
              <a:rPr lang="ru" sz="15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(Реагентке қарағанда өнімнің құрамында сутегі мөлшері көбірек</a:t>
            </a:r>
            <a:r>
              <a:rPr lang="ru" sz="14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endParaRPr sz="1400" b="1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4803900" y="4050225"/>
            <a:ext cx="4204200" cy="101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Тотықсыздану</a:t>
            </a:r>
            <a:endParaRPr sz="1500" b="1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	(Сутегі мөлшері </a:t>
            </a:r>
            <a:r>
              <a:rPr lang="ru" sz="15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реагентке қарағанда</a:t>
            </a:r>
            <a:r>
              <a:rPr lang="ru" sz="1500" b="1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 өнімде көп, ал оттегі аз</a:t>
            </a:r>
            <a:r>
              <a:rPr lang="ru" sz="1400" b="1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endParaRPr sz="1400" b="1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4" descr="Картинки по запросу oxidation reduction organic reaction example"/>
          <p:cNvPicPr preferRelativeResize="0"/>
          <p:nvPr/>
        </p:nvPicPr>
        <p:blipFill rotWithShape="1">
          <a:blip r:embed="rId3">
            <a:alphaModFix/>
          </a:blip>
          <a:srcRect t="13547"/>
          <a:stretch/>
        </p:blipFill>
        <p:spPr>
          <a:xfrm>
            <a:off x="590275" y="611525"/>
            <a:ext cx="6942275" cy="436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92400" y="121800"/>
            <a:ext cx="8947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90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222222"/>
                </a:solidFill>
                <a:highlight>
                  <a:srgbClr val="EAD1DC"/>
                </a:highlight>
              </a:rPr>
              <a:t>5. Тотығу-тотықсыздану реакциялардың мысалдары</a:t>
            </a:r>
            <a:endParaRPr sz="2400">
              <a:highlight>
                <a:srgbClr val="EAD1DC"/>
              </a:highlight>
            </a:endParaRPr>
          </a:p>
          <a:p>
            <a:pPr marL="0" marR="1905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rgbClr val="222222"/>
              </a:solidFill>
              <a:highlight>
                <a:srgbClr val="F4CCCC"/>
              </a:highlight>
            </a:endParaRPr>
          </a:p>
          <a:p>
            <a:pPr marL="0" marR="190500" lvl="0" indent="0" algn="l" rt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2800"/>
              <a:buNone/>
            </a:pPr>
            <a:endParaRPr sz="2400" b="1">
              <a:solidFill>
                <a:srgbClr val="222222"/>
              </a:solidFill>
              <a:highlight>
                <a:srgbClr val="F4CCCC"/>
              </a:highlight>
            </a:endParaRPr>
          </a:p>
        </p:txBody>
      </p:sp>
      <p:sp>
        <p:nvSpPr>
          <p:cNvPr id="142" name="Google Shape;142;p24"/>
          <p:cNvSpPr txBox="1"/>
          <p:nvPr/>
        </p:nvSpPr>
        <p:spPr>
          <a:xfrm>
            <a:off x="5682500" y="1093375"/>
            <a:ext cx="3187800" cy="7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Тотығу</a:t>
            </a:r>
            <a:r>
              <a:rPr lang="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(сутегі мөлшері азайды)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5682500" y="4325700"/>
            <a:ext cx="3187800" cy="4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Тотықсыздану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(сутегі қосылуы)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4"/>
          <p:cNvSpPr txBox="1"/>
          <p:nvPr/>
        </p:nvSpPr>
        <p:spPr>
          <a:xfrm>
            <a:off x="5699400" y="2876525"/>
            <a:ext cx="3187800" cy="7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Тотықсыздану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(оттегі </a:t>
            </a:r>
            <a:r>
              <a:rPr lang="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мөлшері азайды)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98400" y="0"/>
            <a:ext cx="8947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905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1900" b="1">
                <a:solidFill>
                  <a:srgbClr val="222222"/>
                </a:solidFill>
                <a:highlight>
                  <a:srgbClr val="F4CCCC"/>
                </a:highlight>
              </a:rPr>
              <a:t>Тәжірибе: Тотығу немесе тотықсыздану реакцияларын анықтаңыз?</a:t>
            </a:r>
            <a:endParaRPr sz="1900">
              <a:highlight>
                <a:srgbClr val="F4CCCC"/>
              </a:highlight>
            </a:endParaRPr>
          </a:p>
          <a:p>
            <a:pPr marL="0" marR="190500" lvl="0" indent="0" algn="ctr" rt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2800"/>
              <a:buNone/>
            </a:pPr>
            <a:endParaRPr sz="1900" b="1">
              <a:solidFill>
                <a:srgbClr val="222222"/>
              </a:solidFill>
              <a:highlight>
                <a:srgbClr val="F4CCCC"/>
              </a:highlight>
            </a:endParaRPr>
          </a:p>
        </p:txBody>
      </p:sp>
      <p:pic>
        <p:nvPicPr>
          <p:cNvPr id="150" name="Google Shape;150;p25" descr="Похожее изображение"/>
          <p:cNvPicPr preferRelativeResize="0"/>
          <p:nvPr/>
        </p:nvPicPr>
        <p:blipFill rotWithShape="1">
          <a:blip r:embed="rId3">
            <a:alphaModFix/>
          </a:blip>
          <a:srcRect l="-1272" t="3055" r="71125" b="6257"/>
          <a:stretch/>
        </p:blipFill>
        <p:spPr>
          <a:xfrm>
            <a:off x="762000" y="489450"/>
            <a:ext cx="2525549" cy="465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 descr="Похожее изображение"/>
          <p:cNvPicPr preferRelativeResize="0"/>
          <p:nvPr/>
        </p:nvPicPr>
        <p:blipFill rotWithShape="1">
          <a:blip r:embed="rId3">
            <a:alphaModFix/>
          </a:blip>
          <a:srcRect l="49712" t="6030" r="16830" b="3281"/>
          <a:stretch/>
        </p:blipFill>
        <p:spPr>
          <a:xfrm>
            <a:off x="4757150" y="489450"/>
            <a:ext cx="2802725" cy="465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311700" y="937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>
                <a:highlight>
                  <a:srgbClr val="F4CCCC"/>
                </a:highlight>
              </a:rPr>
              <a:t>6. Қайтатоптасу реакциялары</a:t>
            </a:r>
            <a:endParaRPr>
              <a:highlight>
                <a:srgbClr val="F4CCCC"/>
              </a:highlight>
            </a:endParaRPr>
          </a:p>
        </p:txBody>
      </p:sp>
      <p:pic>
        <p:nvPicPr>
          <p:cNvPr id="157" name="Google Shape;157;p26" descr="Картинки по запросу tautom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0" y="696725"/>
            <a:ext cx="9041650" cy="425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/>
        </p:nvSpPr>
        <p:spPr>
          <a:xfrm>
            <a:off x="292600" y="739175"/>
            <a:ext cx="4111800" cy="4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Енолды форма		Кетонды форма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6"/>
          <p:cNvSpPr txBox="1"/>
          <p:nvPr/>
        </p:nvSpPr>
        <p:spPr>
          <a:xfrm>
            <a:off x="4936750" y="739175"/>
            <a:ext cx="4111800" cy="4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Лактам </a:t>
            </a:r>
            <a:r>
              <a:rPr lang="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формасы </a:t>
            </a:r>
            <a:r>
              <a:rPr lang="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Лактим </a:t>
            </a:r>
            <a:r>
              <a:rPr lang="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формасы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6"/>
          <p:cNvSpPr txBox="1"/>
          <p:nvPr/>
        </p:nvSpPr>
        <p:spPr>
          <a:xfrm>
            <a:off x="90800" y="2970550"/>
            <a:ext cx="4313700" cy="4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Амидті форма		            Имидті форма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6"/>
          <p:cNvSpPr txBox="1"/>
          <p:nvPr/>
        </p:nvSpPr>
        <p:spPr>
          <a:xfrm>
            <a:off x="4734850" y="2970550"/>
            <a:ext cx="4313700" cy="4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Амин </a:t>
            </a:r>
            <a:r>
              <a:rPr lang="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формасы		    </a:t>
            </a:r>
            <a:r>
              <a:rPr lang="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Имин </a:t>
            </a:r>
            <a:r>
              <a:rPr lang="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формасы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234700" y="14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600">
                <a:solidFill>
                  <a:srgbClr val="000000"/>
                </a:solidFill>
                <a:highlight>
                  <a:srgbClr val="B6D7A8"/>
                </a:highlight>
                <a:latin typeface="Book Antiqua"/>
                <a:ea typeface="Book Antiqua"/>
                <a:cs typeface="Book Antiqua"/>
                <a:sym typeface="Book Antiqua"/>
              </a:rPr>
              <a:t>Органикалық галогенді қосылыстар</a:t>
            </a:r>
            <a:endParaRPr sz="2600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67" name="Google Shape;16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550" y="2828875"/>
            <a:ext cx="8615276" cy="20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 txBox="1">
            <a:spLocks noGrp="1"/>
          </p:cNvSpPr>
          <p:nvPr>
            <p:ph type="body" idx="1"/>
          </p:nvPr>
        </p:nvSpPr>
        <p:spPr>
          <a:xfrm>
            <a:off x="161850" y="663525"/>
            <a:ext cx="8820300" cy="1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ru" sz="2400">
                <a:solidFill>
                  <a:srgbClr val="000000"/>
                </a:solidFill>
              </a:rPr>
              <a:t>Алкил галогенидтер - </a:t>
            </a:r>
            <a:r>
              <a:rPr lang="ru" sz="2400">
                <a:solidFill>
                  <a:schemeClr val="dk1"/>
                </a:solidFill>
              </a:rPr>
              <a:t>құрамында </a:t>
            </a:r>
            <a:r>
              <a:rPr lang="ru" sz="2400">
                <a:solidFill>
                  <a:srgbClr val="000000"/>
                </a:solidFill>
              </a:rPr>
              <a:t>функционалды топ ретінде галогені бар қосылыстар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ru" sz="2400">
                <a:solidFill>
                  <a:srgbClr val="000000"/>
                </a:solidFill>
              </a:rPr>
              <a:t>Органикалық галогенидтерді шартты түрде 3 негізгі класқа бөледі:  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69" name="Google Shape;169;p27"/>
          <p:cNvSpPr txBox="1"/>
          <p:nvPr/>
        </p:nvSpPr>
        <p:spPr>
          <a:xfrm>
            <a:off x="323400" y="4388925"/>
            <a:ext cx="8431800" cy="44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Алкил-галогенид				Винил-галогенид				Арил-галогенид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600">
                <a:highlight>
                  <a:srgbClr val="B6D7A8"/>
                </a:highlight>
                <a:latin typeface="Book Antiqua"/>
                <a:ea typeface="Book Antiqua"/>
                <a:cs typeface="Book Antiqua"/>
                <a:sym typeface="Book Antiqua"/>
              </a:rPr>
              <a:t>Органикалық галогенді қосылыстар</a:t>
            </a:r>
            <a:endParaRPr sz="2600"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highlight>
                <a:srgbClr val="B6D7A8"/>
              </a:highlight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>
              <a:highlight>
                <a:srgbClr val="B6D7A8"/>
              </a:highlight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>
            <a:off x="311700" y="738375"/>
            <a:ext cx="8712600" cy="39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❖"/>
            </a:pPr>
            <a:r>
              <a:rPr lang="ru" sz="2300">
                <a:solidFill>
                  <a:srgbClr val="000000"/>
                </a:solidFill>
              </a:rPr>
              <a:t>құрамында кемінде 1 </a:t>
            </a:r>
            <a:r>
              <a:rPr lang="ru" sz="2300">
                <a:solidFill>
                  <a:srgbClr val="CC0000"/>
                </a:solidFill>
              </a:rPr>
              <a:t>көміртек-галогенді байланысы</a:t>
            </a:r>
            <a:r>
              <a:rPr lang="ru" sz="2300" b="1">
                <a:solidFill>
                  <a:srgbClr val="CC4125"/>
                </a:solidFill>
              </a:rPr>
              <a:t>  (C-X) </a:t>
            </a:r>
            <a:r>
              <a:rPr lang="ru" sz="2300">
                <a:solidFill>
                  <a:srgbClr val="000000"/>
                </a:solidFill>
              </a:rPr>
              <a:t>бар қосылыстар</a:t>
            </a:r>
            <a:endParaRPr sz="2300" b="1">
              <a:solidFill>
                <a:srgbClr val="000000"/>
              </a:solidFill>
            </a:endParaRPr>
          </a:p>
          <a:p>
            <a:pPr marL="914400" lvl="1" indent="-3746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CC4125"/>
              </a:buClr>
              <a:buSzPts val="2300"/>
              <a:buChar char="➢"/>
            </a:pPr>
            <a:r>
              <a:rPr lang="ru" sz="2300" b="1">
                <a:solidFill>
                  <a:schemeClr val="dk1"/>
                </a:solidFill>
              </a:rPr>
              <a:t>H </a:t>
            </a:r>
            <a:r>
              <a:rPr lang="ru" sz="2300">
                <a:solidFill>
                  <a:schemeClr val="dk1"/>
                </a:solidFill>
              </a:rPr>
              <a:t>(сутегі) орнын  </a:t>
            </a:r>
            <a:r>
              <a:rPr lang="ru" sz="2300" b="1">
                <a:solidFill>
                  <a:schemeClr val="dk1"/>
                </a:solidFill>
              </a:rPr>
              <a:t>X ( F, Cl, Br, I) </a:t>
            </a:r>
            <a:r>
              <a:rPr lang="ru" sz="2300">
                <a:solidFill>
                  <a:schemeClr val="dk1"/>
                </a:solidFill>
              </a:rPr>
              <a:t>басады </a:t>
            </a:r>
            <a:endParaRPr sz="2300">
              <a:solidFill>
                <a:srgbClr val="CC4125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Char char="❖"/>
            </a:pPr>
            <a:r>
              <a:rPr lang="ru" sz="2300">
                <a:solidFill>
                  <a:srgbClr val="000000"/>
                </a:solidFill>
              </a:rPr>
              <a:t>құрамында бірнеше C-X байланыс болады</a:t>
            </a:r>
            <a:endParaRPr sz="2300">
              <a:solidFill>
                <a:srgbClr val="000000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Char char="❖"/>
            </a:pPr>
            <a:r>
              <a:rPr lang="ru" sz="2300">
                <a:solidFill>
                  <a:srgbClr val="000000"/>
                </a:solidFill>
              </a:rPr>
              <a:t>Алкил-галогенидтер галогенге байлынысқан көміртегі түріне байланысты біріншілік (</a:t>
            </a:r>
            <a:r>
              <a:rPr lang="ru" sz="2600">
                <a:solidFill>
                  <a:schemeClr val="dk1"/>
                </a:solidFill>
                <a:highlight>
                  <a:srgbClr val="F4CCCC"/>
                </a:highlight>
              </a:rPr>
              <a:t>1</a:t>
            </a:r>
            <a:r>
              <a:rPr lang="ru" sz="2600" baseline="30000">
                <a:solidFill>
                  <a:schemeClr val="dk1"/>
                </a:solidFill>
                <a:highlight>
                  <a:srgbClr val="F4CCCC"/>
                </a:highlight>
              </a:rPr>
              <a:t>o</a:t>
            </a:r>
            <a:r>
              <a:rPr lang="ru" sz="2600">
                <a:solidFill>
                  <a:schemeClr val="dk1"/>
                </a:solidFill>
                <a:highlight>
                  <a:srgbClr val="F4CCCC"/>
                </a:highlight>
              </a:rPr>
              <a:t>)</a:t>
            </a:r>
            <a:r>
              <a:rPr lang="ru" sz="2300">
                <a:solidFill>
                  <a:srgbClr val="000000"/>
                </a:solidFill>
              </a:rPr>
              <a:t>, екіншілік (</a:t>
            </a:r>
            <a:r>
              <a:rPr lang="ru" sz="2600">
                <a:solidFill>
                  <a:schemeClr val="dk1"/>
                </a:solidFill>
                <a:highlight>
                  <a:srgbClr val="F4CCCC"/>
                </a:highlight>
              </a:rPr>
              <a:t>2</a:t>
            </a:r>
            <a:r>
              <a:rPr lang="ru" sz="2600" baseline="30000">
                <a:solidFill>
                  <a:schemeClr val="dk1"/>
                </a:solidFill>
                <a:highlight>
                  <a:srgbClr val="F4CCCC"/>
                </a:highlight>
              </a:rPr>
              <a:t>o </a:t>
            </a:r>
            <a:r>
              <a:rPr lang="ru" sz="2300">
                <a:solidFill>
                  <a:srgbClr val="000000"/>
                </a:solidFill>
              </a:rPr>
              <a:t>) немесе үшіншілік (</a:t>
            </a:r>
            <a:r>
              <a:rPr lang="ru" sz="2600">
                <a:solidFill>
                  <a:schemeClr val="dk1"/>
                </a:solidFill>
                <a:highlight>
                  <a:srgbClr val="F4CCCC"/>
                </a:highlight>
              </a:rPr>
              <a:t>3</a:t>
            </a:r>
            <a:r>
              <a:rPr lang="ru" sz="2600" baseline="30000">
                <a:solidFill>
                  <a:schemeClr val="dk1"/>
                </a:solidFill>
                <a:highlight>
                  <a:srgbClr val="F4CCCC"/>
                </a:highlight>
              </a:rPr>
              <a:t>o</a:t>
            </a:r>
            <a:r>
              <a:rPr lang="ru" sz="2300">
                <a:solidFill>
                  <a:srgbClr val="000000"/>
                </a:solidFill>
              </a:rPr>
              <a:t>) болып бөлінеді</a:t>
            </a:r>
            <a:endParaRPr sz="23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SzPts val="1800"/>
              <a:buNone/>
            </a:pPr>
            <a:endParaRPr sz="23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311700" y="53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600">
                <a:highlight>
                  <a:srgbClr val="D9EAD3"/>
                </a:highlight>
              </a:rPr>
              <a:t>1</a:t>
            </a:r>
            <a:r>
              <a:rPr lang="ru" sz="2600" baseline="30000">
                <a:highlight>
                  <a:srgbClr val="D9EAD3"/>
                </a:highlight>
              </a:rPr>
              <a:t>o</a:t>
            </a:r>
            <a:r>
              <a:rPr lang="ru" sz="2600">
                <a:highlight>
                  <a:srgbClr val="D9EAD3"/>
                </a:highlight>
              </a:rPr>
              <a:t>  2</a:t>
            </a:r>
            <a:r>
              <a:rPr lang="ru" sz="2600" baseline="30000">
                <a:highlight>
                  <a:srgbClr val="D9EAD3"/>
                </a:highlight>
              </a:rPr>
              <a:t>o </a:t>
            </a:r>
            <a:r>
              <a:rPr lang="ru" sz="2600">
                <a:highlight>
                  <a:srgbClr val="D9EAD3"/>
                </a:highlight>
              </a:rPr>
              <a:t> 3</a:t>
            </a:r>
            <a:r>
              <a:rPr lang="ru" sz="2600" baseline="30000">
                <a:highlight>
                  <a:srgbClr val="D9EAD3"/>
                </a:highlight>
              </a:rPr>
              <a:t>o   </a:t>
            </a:r>
            <a:r>
              <a:rPr lang="ru" sz="2600">
                <a:highlight>
                  <a:srgbClr val="D9EAD3"/>
                </a:highlight>
              </a:rPr>
              <a:t>Алкил галогенидтер</a:t>
            </a:r>
            <a:endParaRPr sz="2600">
              <a:highlight>
                <a:srgbClr val="D9EAD3"/>
              </a:highlight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highlight>
                <a:srgbClr val="D9EAD3"/>
              </a:highlight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81" name="Google Shape;181;p29" descr="Картинки по запросу primary secondary and tertiary alkyl halides"/>
          <p:cNvPicPr preferRelativeResize="0"/>
          <p:nvPr/>
        </p:nvPicPr>
        <p:blipFill rotWithShape="1">
          <a:blip r:embed="rId3">
            <a:alphaModFix/>
          </a:blip>
          <a:srcRect t="18407" r="22958"/>
          <a:stretch/>
        </p:blipFill>
        <p:spPr>
          <a:xfrm>
            <a:off x="156650" y="1751863"/>
            <a:ext cx="8592700" cy="314331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9"/>
          <p:cNvSpPr txBox="1"/>
          <p:nvPr/>
        </p:nvSpPr>
        <p:spPr>
          <a:xfrm>
            <a:off x="154000" y="539450"/>
            <a:ext cx="8750400" cy="12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Галоген көміртегіге тікелей байланысқан көміртек атомдарының санын есептейміз. </a:t>
            </a:r>
            <a:endParaRPr sz="2400" b="1" i="0" u="none" strike="noStrike" cap="non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9"/>
          <p:cNvSpPr txBox="1"/>
          <p:nvPr/>
        </p:nvSpPr>
        <p:spPr>
          <a:xfrm>
            <a:off x="508200" y="3280125"/>
            <a:ext cx="13245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 көміртегі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9"/>
          <p:cNvSpPr txBox="1"/>
          <p:nvPr/>
        </p:nvSpPr>
        <p:spPr>
          <a:xfrm>
            <a:off x="2215975" y="3189325"/>
            <a:ext cx="1941900" cy="66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ru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көміртегі тікелей байланысқан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9"/>
          <p:cNvSpPr txBox="1"/>
          <p:nvPr/>
        </p:nvSpPr>
        <p:spPr>
          <a:xfrm>
            <a:off x="4578175" y="3189325"/>
            <a:ext cx="1941900" cy="66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ru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көміртегі тікелей байланысқан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9"/>
          <p:cNvSpPr txBox="1"/>
          <p:nvPr/>
        </p:nvSpPr>
        <p:spPr>
          <a:xfrm>
            <a:off x="6940375" y="3136275"/>
            <a:ext cx="1941900" cy="71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ru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көміртегі тікелей байланысқан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9"/>
          <p:cNvSpPr txBox="1"/>
          <p:nvPr/>
        </p:nvSpPr>
        <p:spPr>
          <a:xfrm>
            <a:off x="631400" y="3956125"/>
            <a:ext cx="13245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Метил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9"/>
          <p:cNvSpPr txBox="1"/>
          <p:nvPr/>
        </p:nvSpPr>
        <p:spPr>
          <a:xfrm>
            <a:off x="2215975" y="4046925"/>
            <a:ext cx="20343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" sz="2300" b="0" i="0" u="none" strike="noStrike" cap="none">
                <a:solidFill>
                  <a:srgbClr val="CC0000"/>
                </a:solidFill>
                <a:highlight>
                  <a:srgbClr val="D9EAD3"/>
                </a:highlight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ru" sz="2300" b="0" i="0" u="none" strike="noStrike" cap="none" baseline="30000">
                <a:solidFill>
                  <a:srgbClr val="CC0000"/>
                </a:solidFill>
                <a:highlight>
                  <a:srgbClr val="D9EAD3"/>
                </a:highlight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ru" sz="16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) Біріншілік</a:t>
            </a:r>
            <a:r>
              <a:rPr lang="ru" sz="17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7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алкил галогенид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9"/>
          <p:cNvSpPr txBox="1"/>
          <p:nvPr/>
        </p:nvSpPr>
        <p:spPr>
          <a:xfrm>
            <a:off x="4510350" y="4046925"/>
            <a:ext cx="20343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" sz="2300" b="0" i="0" u="none" strike="noStrike" cap="none">
                <a:solidFill>
                  <a:srgbClr val="CC0000"/>
                </a:solidFill>
                <a:highlight>
                  <a:srgbClr val="D9EAD3"/>
                </a:highlight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" sz="2300" b="0" i="0" u="none" strike="noStrike" cap="none" baseline="30000">
                <a:solidFill>
                  <a:srgbClr val="CC0000"/>
                </a:solidFill>
                <a:highlight>
                  <a:srgbClr val="D9EAD3"/>
                </a:highlight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ru" sz="16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) Екіншілік</a:t>
            </a:r>
            <a:endParaRPr sz="17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алкил галогенид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9"/>
          <p:cNvSpPr txBox="1"/>
          <p:nvPr/>
        </p:nvSpPr>
        <p:spPr>
          <a:xfrm>
            <a:off x="6804725" y="4046925"/>
            <a:ext cx="20343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" sz="2300" b="0" i="0" u="none" strike="noStrike" cap="none">
                <a:solidFill>
                  <a:srgbClr val="CC0000"/>
                </a:solidFill>
                <a:highlight>
                  <a:srgbClr val="D9EAD3"/>
                </a:highlight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ru" sz="2300" b="0" i="0" u="none" strike="noStrike" cap="none" baseline="30000">
                <a:solidFill>
                  <a:srgbClr val="CC0000"/>
                </a:solidFill>
                <a:highlight>
                  <a:srgbClr val="D9EAD3"/>
                </a:highlight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ru" sz="16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ru" sz="17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Үшіншілік </a:t>
            </a:r>
            <a:endParaRPr sz="17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алкил галогенид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>
            <a:spLocks noGrp="1"/>
          </p:cNvSpPr>
          <p:nvPr>
            <p:ph type="title"/>
          </p:nvPr>
        </p:nvSpPr>
        <p:spPr>
          <a:xfrm>
            <a:off x="311700" y="75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>
                <a:highlight>
                  <a:srgbClr val="F4CCCC"/>
                </a:highlight>
                <a:latin typeface="Book Antiqua"/>
                <a:ea typeface="Book Antiqua"/>
                <a:cs typeface="Book Antiqua"/>
                <a:sym typeface="Book Antiqua"/>
              </a:rPr>
              <a:t>Алкил галогенидтердің қасиеттері</a:t>
            </a:r>
            <a:endParaRPr>
              <a:highlight>
                <a:srgbClr val="F4CCCC"/>
              </a:highlight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6" name="Google Shape;196;p30"/>
          <p:cNvSpPr txBox="1">
            <a:spLocks noGrp="1"/>
          </p:cNvSpPr>
          <p:nvPr>
            <p:ph type="body" idx="1"/>
          </p:nvPr>
        </p:nvSpPr>
        <p:spPr>
          <a:xfrm>
            <a:off x="311700" y="648125"/>
            <a:ext cx="8520600" cy="24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ook Antiqua"/>
              <a:buChar char="❖"/>
            </a:pPr>
            <a:r>
              <a:rPr lang="ru" sz="2400">
                <a:latin typeface="Book Antiqua"/>
                <a:ea typeface="Book Antiqua"/>
                <a:cs typeface="Book Antiqua"/>
                <a:sym typeface="Book Antiqua"/>
              </a:rPr>
              <a:t>Алкил галогенидтердің алкандарға қарағанда қайнау т</a:t>
            </a:r>
            <a:r>
              <a:rPr lang="ru" sz="2400" b="1">
                <a:latin typeface="Book Antiqua"/>
                <a:ea typeface="Book Antiqua"/>
                <a:cs typeface="Book Antiqua"/>
                <a:sym typeface="Book Antiqua"/>
              </a:rPr>
              <a:t>емпературасы жоғары</a:t>
            </a:r>
            <a:r>
              <a:rPr lang="ru" sz="2400">
                <a:latin typeface="Book Antiqua"/>
                <a:ea typeface="Book Antiqua"/>
                <a:cs typeface="Book Antiqua"/>
                <a:sym typeface="Book Antiqua"/>
              </a:rPr>
              <a:t> (жоғары дипольдық моментіне юайланысты)</a:t>
            </a:r>
            <a:endParaRPr sz="2400">
              <a:latin typeface="Book Antiqua"/>
              <a:ea typeface="Book Antiqua"/>
              <a:cs typeface="Book Antiqua"/>
              <a:sym typeface="Book Antiqua"/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ook Antiqua"/>
              <a:buChar char="❖"/>
            </a:pPr>
            <a:r>
              <a:rPr lang="ru" sz="2600">
                <a:solidFill>
                  <a:schemeClr val="dk1"/>
                </a:solidFill>
              </a:rPr>
              <a:t>алкил галогенидтердің қайнау нүктесі:	</a:t>
            </a:r>
            <a:r>
              <a:rPr lang="ru" sz="2600">
                <a:solidFill>
                  <a:schemeClr val="dk1"/>
                </a:solidFill>
                <a:highlight>
                  <a:srgbClr val="F4CCCC"/>
                </a:highlight>
              </a:rPr>
              <a:t> 1</a:t>
            </a:r>
            <a:r>
              <a:rPr lang="ru" sz="2600" baseline="30000">
                <a:solidFill>
                  <a:schemeClr val="dk1"/>
                </a:solidFill>
                <a:highlight>
                  <a:srgbClr val="F4CCCC"/>
                </a:highlight>
              </a:rPr>
              <a:t>o</a:t>
            </a:r>
            <a:r>
              <a:rPr lang="ru" sz="2600">
                <a:solidFill>
                  <a:schemeClr val="dk1"/>
                </a:solidFill>
                <a:highlight>
                  <a:srgbClr val="F4CCCC"/>
                </a:highlight>
              </a:rPr>
              <a:t>  &gt;&gt;2</a:t>
            </a:r>
            <a:r>
              <a:rPr lang="ru" sz="2600" baseline="30000">
                <a:solidFill>
                  <a:schemeClr val="dk1"/>
                </a:solidFill>
                <a:highlight>
                  <a:srgbClr val="F4CCCC"/>
                </a:highlight>
              </a:rPr>
              <a:t>o  </a:t>
            </a:r>
            <a:r>
              <a:rPr lang="ru" sz="2600">
                <a:solidFill>
                  <a:schemeClr val="dk1"/>
                </a:solidFill>
                <a:highlight>
                  <a:srgbClr val="F4CCCC"/>
                </a:highlight>
              </a:rPr>
              <a:t> &gt;&gt;3</a:t>
            </a:r>
            <a:r>
              <a:rPr lang="ru" sz="2600" baseline="30000">
                <a:solidFill>
                  <a:schemeClr val="dk1"/>
                </a:solidFill>
                <a:highlight>
                  <a:srgbClr val="F4CCCC"/>
                </a:highlight>
              </a:rPr>
              <a:t>o </a:t>
            </a:r>
            <a:endParaRPr sz="24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97" name="Google Shape;19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24154"/>
            <a:ext cx="9144000" cy="202699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0"/>
          <p:cNvSpPr txBox="1"/>
          <p:nvPr/>
        </p:nvSpPr>
        <p:spPr>
          <a:xfrm>
            <a:off x="0" y="4342725"/>
            <a:ext cx="11241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ru"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</a:t>
            </a:r>
            <a:r>
              <a:rPr lang="ru" sz="25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қайнау</a:t>
            </a:r>
            <a:endParaRPr sz="2500" b="0" i="0" u="none" strike="noStrike" cap="none" baseline="-25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>
            <a:spLocks noGrp="1"/>
          </p:cNvSpPr>
          <p:nvPr>
            <p:ph type="title"/>
          </p:nvPr>
        </p:nvSpPr>
        <p:spPr>
          <a:xfrm>
            <a:off x="96100" y="90825"/>
            <a:ext cx="8949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highlight>
                  <a:srgbClr val="F4CCCC"/>
                </a:highlight>
                <a:latin typeface="Book Antiqua"/>
                <a:ea typeface="Book Antiqua"/>
                <a:cs typeface="Book Antiqua"/>
                <a:sym typeface="Book Antiqua"/>
              </a:rPr>
              <a:t>Алкил галагенидтердің номенклатура мысалдары</a:t>
            </a:r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205" name="Google Shape;20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835075"/>
            <a:ext cx="8792704" cy="430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1"/>
          <p:cNvSpPr txBox="1"/>
          <p:nvPr/>
        </p:nvSpPr>
        <p:spPr>
          <a:xfrm>
            <a:off x="939375" y="2202150"/>
            <a:ext cx="2587200" cy="36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1,1,1 - трихлорэтан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1"/>
          <p:cNvSpPr txBox="1"/>
          <p:nvPr/>
        </p:nvSpPr>
        <p:spPr>
          <a:xfrm>
            <a:off x="4684800" y="2216725"/>
            <a:ext cx="4260300" cy="36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2-бром-2-хлор -1,1,1 трифторэтан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1"/>
          <p:cNvSpPr txBox="1"/>
          <p:nvPr/>
        </p:nvSpPr>
        <p:spPr>
          <a:xfrm>
            <a:off x="575925" y="4492675"/>
            <a:ext cx="3129300" cy="36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2-бром - 5- метил-гексан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1"/>
          <p:cNvSpPr txBox="1"/>
          <p:nvPr/>
        </p:nvSpPr>
        <p:spPr>
          <a:xfrm>
            <a:off x="4572000" y="4568875"/>
            <a:ext cx="4260300" cy="36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5-(2-бромметил)-2,4-диметил-гептан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9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" sz="3600"/>
              <a:t>Оқытушылар</a:t>
            </a:r>
            <a:endParaRPr sz="3600"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11700" y="2140550"/>
            <a:ext cx="8520600" cy="19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Гульназ Сейтимова, PhD, Chemistry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Батес Кудайбергенова, PhD, Chemistry</a:t>
            </a:r>
            <a:endParaRPr>
              <a:solidFill>
                <a:schemeClr val="dk1"/>
              </a:solidFill>
            </a:endParaRPr>
          </a:p>
          <a:p>
            <a:pPr marL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Диас Тастанбеков, MSc, Chemistry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11700" y="198625"/>
            <a:ext cx="85206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highlight>
                  <a:srgbClr val="D9EAD3"/>
                </a:highlight>
                <a:latin typeface="Book Antiqua"/>
                <a:ea typeface="Book Antiqua"/>
                <a:cs typeface="Book Antiqua"/>
                <a:sym typeface="Book Antiqua"/>
              </a:rPr>
              <a:t> Нуклеофильді орынбасу:    </a:t>
            </a:r>
            <a:r>
              <a:rPr lang="ru" sz="3600">
                <a:highlight>
                  <a:srgbClr val="D9EAD3"/>
                </a:highlight>
                <a:latin typeface="Book Antiqua"/>
                <a:ea typeface="Book Antiqua"/>
                <a:cs typeface="Book Antiqua"/>
                <a:sym typeface="Book Antiqua"/>
              </a:rPr>
              <a:t>S</a:t>
            </a:r>
            <a:r>
              <a:rPr lang="ru" sz="3600" baseline="-25000">
                <a:highlight>
                  <a:srgbClr val="D9EAD3"/>
                </a:highlight>
                <a:latin typeface="Book Antiqua"/>
                <a:ea typeface="Book Antiqua"/>
                <a:cs typeface="Book Antiqua"/>
                <a:sym typeface="Book Antiqua"/>
              </a:rPr>
              <a:t>N</a:t>
            </a:r>
            <a:r>
              <a:rPr lang="ru" sz="3600">
                <a:highlight>
                  <a:srgbClr val="D9EAD3"/>
                </a:highlight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 sz="4000">
              <a:highlight>
                <a:srgbClr val="D9EAD3"/>
              </a:highlight>
            </a:endParaRPr>
          </a:p>
        </p:txBody>
      </p:sp>
      <p:pic>
        <p:nvPicPr>
          <p:cNvPr id="215" name="Google Shape;21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7175" y="977425"/>
            <a:ext cx="7319700" cy="36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2"/>
          <p:cNvSpPr/>
          <p:nvPr/>
        </p:nvSpPr>
        <p:spPr>
          <a:xfrm>
            <a:off x="886800" y="922375"/>
            <a:ext cx="3434100" cy="3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2"/>
          <p:cNvSpPr txBox="1"/>
          <p:nvPr/>
        </p:nvSpPr>
        <p:spPr>
          <a:xfrm>
            <a:off x="1047175" y="2530825"/>
            <a:ext cx="3696000" cy="62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Орынбасу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2"/>
          <p:cNvSpPr txBox="1"/>
          <p:nvPr/>
        </p:nvSpPr>
        <p:spPr>
          <a:xfrm>
            <a:off x="3158550" y="3391600"/>
            <a:ext cx="3803700" cy="55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Нуклеофильді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2"/>
          <p:cNvSpPr txBox="1"/>
          <p:nvPr/>
        </p:nvSpPr>
        <p:spPr>
          <a:xfrm>
            <a:off x="5440875" y="4052200"/>
            <a:ext cx="3696000" cy="62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Бимолекулярлы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900" y="731611"/>
            <a:ext cx="8520600" cy="347248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3"/>
          <p:cNvSpPr txBox="1">
            <a:spLocks noGrp="1"/>
          </p:cNvSpPr>
          <p:nvPr>
            <p:ph type="title"/>
          </p:nvPr>
        </p:nvSpPr>
        <p:spPr>
          <a:xfrm>
            <a:off x="177900" y="105200"/>
            <a:ext cx="85206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highlight>
                  <a:srgbClr val="D9EAD3"/>
                </a:highlight>
                <a:latin typeface="Book Antiqua"/>
                <a:ea typeface="Book Antiqua"/>
                <a:cs typeface="Book Antiqua"/>
                <a:sym typeface="Book Antiqua"/>
              </a:rPr>
              <a:t>Нуклеофильді орынбасу:     </a:t>
            </a:r>
            <a:r>
              <a:rPr lang="ru" sz="2900">
                <a:highlight>
                  <a:srgbClr val="D9EAD3"/>
                </a:highlight>
                <a:latin typeface="Book Antiqua"/>
                <a:ea typeface="Book Antiqua"/>
                <a:cs typeface="Book Antiqua"/>
                <a:sym typeface="Book Antiqua"/>
              </a:rPr>
              <a:t>S</a:t>
            </a:r>
            <a:r>
              <a:rPr lang="ru" sz="2900" baseline="-25000">
                <a:highlight>
                  <a:srgbClr val="D9EAD3"/>
                </a:highlight>
                <a:latin typeface="Book Antiqua"/>
                <a:ea typeface="Book Antiqua"/>
                <a:cs typeface="Book Antiqua"/>
                <a:sym typeface="Book Antiqua"/>
              </a:rPr>
              <a:t>N</a:t>
            </a:r>
            <a:r>
              <a:rPr lang="ru" sz="2900">
                <a:highlight>
                  <a:srgbClr val="D9EAD3"/>
                </a:highlight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 sz="3300">
              <a:highlight>
                <a:srgbClr val="D9EAD3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highlight>
                <a:srgbClr val="D9EAD3"/>
              </a:highlight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26" name="Google Shape;226;p33"/>
          <p:cNvSpPr txBox="1">
            <a:spLocks noGrp="1"/>
          </p:cNvSpPr>
          <p:nvPr>
            <p:ph type="body" idx="1"/>
          </p:nvPr>
        </p:nvSpPr>
        <p:spPr>
          <a:xfrm>
            <a:off x="0" y="4088525"/>
            <a:ext cx="9007500" cy="9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b="1"/>
              <a:t>Кеңес: </a:t>
            </a:r>
            <a:r>
              <a:rPr lang="ru"/>
              <a:t>Нуклеофилдің рөлін оның мағынасына қарай есте сақтау оңай: грекше </a:t>
            </a:r>
            <a:r>
              <a:rPr lang="ru" b="1"/>
              <a:t>Nucleo-(ядро)-phile-(ұнату) </a:t>
            </a:r>
            <a:r>
              <a:rPr lang="ru"/>
              <a:t>- ол ядроға тартылған, оң зарядталған үлкен молекула! Нуклеофилдер, өз кезегінде, δ- деп қатты зарядталады.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227" name="Google Shape;227;p33"/>
          <p:cNvSpPr txBox="1"/>
          <p:nvPr/>
        </p:nvSpPr>
        <p:spPr>
          <a:xfrm>
            <a:off x="177900" y="963675"/>
            <a:ext cx="16854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Нуклеофил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3"/>
          <p:cNvSpPr txBox="1"/>
          <p:nvPr/>
        </p:nvSpPr>
        <p:spPr>
          <a:xfrm>
            <a:off x="2886600" y="731600"/>
            <a:ext cx="2164500" cy="52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Кетуші топ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3"/>
          <p:cNvSpPr txBox="1"/>
          <p:nvPr/>
        </p:nvSpPr>
        <p:spPr>
          <a:xfrm>
            <a:off x="2022675" y="3563825"/>
            <a:ext cx="1685400" cy="52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Субстрат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3"/>
          <p:cNvSpPr txBox="1"/>
          <p:nvPr/>
        </p:nvSpPr>
        <p:spPr>
          <a:xfrm>
            <a:off x="5886400" y="3563825"/>
            <a:ext cx="1685400" cy="52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Өнім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4" descr="Картинки по запросу sn2 механизм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4000" y="563175"/>
            <a:ext cx="9207999" cy="161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4"/>
          <p:cNvPicPr preferRelativeResize="0"/>
          <p:nvPr/>
        </p:nvPicPr>
        <p:blipFill rotWithShape="1">
          <a:blip r:embed="rId4">
            <a:alphaModFix/>
          </a:blip>
          <a:srcRect l="33020" t="18890" r="9857"/>
          <a:stretch/>
        </p:blipFill>
        <p:spPr>
          <a:xfrm>
            <a:off x="279700" y="3020163"/>
            <a:ext cx="3788325" cy="170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4"/>
          <p:cNvSpPr txBox="1">
            <a:spLocks noGrp="1"/>
          </p:cNvSpPr>
          <p:nvPr>
            <p:ph type="title"/>
          </p:nvPr>
        </p:nvSpPr>
        <p:spPr>
          <a:xfrm>
            <a:off x="0" y="2427225"/>
            <a:ext cx="85206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highlight>
                  <a:srgbClr val="D9EAD3"/>
                </a:highlight>
                <a:latin typeface="Book Antiqua"/>
                <a:ea typeface="Book Antiqua"/>
                <a:cs typeface="Book Antiqua"/>
                <a:sym typeface="Book Antiqua"/>
              </a:rPr>
              <a:t>Нуклеофильді орынбасу:    </a:t>
            </a:r>
            <a:r>
              <a:rPr lang="ru" sz="2500">
                <a:highlight>
                  <a:srgbClr val="D9EAD3"/>
                </a:highlight>
                <a:latin typeface="Book Antiqua"/>
                <a:ea typeface="Book Antiqua"/>
                <a:cs typeface="Book Antiqua"/>
                <a:sym typeface="Book Antiqua"/>
              </a:rPr>
              <a:t>S</a:t>
            </a:r>
            <a:r>
              <a:rPr lang="ru" sz="2500" baseline="-25000">
                <a:highlight>
                  <a:srgbClr val="D9EAD3"/>
                </a:highlight>
                <a:latin typeface="Book Antiqua"/>
                <a:ea typeface="Book Antiqua"/>
                <a:cs typeface="Book Antiqua"/>
                <a:sym typeface="Book Antiqua"/>
              </a:rPr>
              <a:t>N</a:t>
            </a:r>
            <a:r>
              <a:rPr lang="ru" sz="2500">
                <a:highlight>
                  <a:srgbClr val="D9EAD3"/>
                </a:highlight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 sz="2900">
              <a:highlight>
                <a:srgbClr val="D9EAD3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highlight>
                <a:srgbClr val="D9EAD3"/>
              </a:highlight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highlight>
                <a:srgbClr val="D9EAD3"/>
              </a:highlight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238" name="Google Shape;238;p34"/>
          <p:cNvPicPr preferRelativeResize="0"/>
          <p:nvPr/>
        </p:nvPicPr>
        <p:blipFill rotWithShape="1">
          <a:blip r:embed="rId4">
            <a:alphaModFix/>
          </a:blip>
          <a:srcRect l="54444" t="35042" r="32671" b="40479"/>
          <a:stretch/>
        </p:blipFill>
        <p:spPr>
          <a:xfrm>
            <a:off x="2265213" y="816175"/>
            <a:ext cx="893201" cy="5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3675" y="2571750"/>
            <a:ext cx="3949025" cy="24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4"/>
          <p:cNvPicPr preferRelativeResize="0"/>
          <p:nvPr/>
        </p:nvPicPr>
        <p:blipFill rotWithShape="1">
          <a:blip r:embed="rId5">
            <a:alphaModFix/>
          </a:blip>
          <a:srcRect l="37044" t="44656" r="47473" b="42210"/>
          <a:stretch/>
        </p:blipFill>
        <p:spPr>
          <a:xfrm>
            <a:off x="5898100" y="816173"/>
            <a:ext cx="1028738" cy="53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4"/>
          <p:cNvSpPr txBox="1"/>
          <p:nvPr/>
        </p:nvSpPr>
        <p:spPr>
          <a:xfrm>
            <a:off x="4064725" y="3464925"/>
            <a:ext cx="10287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,кейін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4"/>
          <p:cNvSpPr txBox="1"/>
          <p:nvPr/>
        </p:nvSpPr>
        <p:spPr>
          <a:xfrm>
            <a:off x="9125" y="85775"/>
            <a:ext cx="5405400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400" b="0" i="0" u="none" strike="noStrike" cap="none">
                <a:solidFill>
                  <a:schemeClr val="dk1"/>
                </a:solidFill>
                <a:highlight>
                  <a:srgbClr val="D9EAD3"/>
                </a:highlight>
                <a:latin typeface="Book Antiqua"/>
                <a:ea typeface="Book Antiqua"/>
                <a:cs typeface="Book Antiqua"/>
                <a:sym typeface="Book Antiqua"/>
              </a:rPr>
              <a:t>Нуклеофильді орынбасу:     </a:t>
            </a:r>
            <a:r>
              <a:rPr lang="ru" sz="2600" b="0" i="0" u="none" strike="noStrike" cap="none">
                <a:solidFill>
                  <a:schemeClr val="dk1"/>
                </a:solidFill>
                <a:highlight>
                  <a:srgbClr val="D9EAD3"/>
                </a:highlight>
                <a:latin typeface="Book Antiqua"/>
                <a:ea typeface="Book Antiqua"/>
                <a:cs typeface="Book Antiqua"/>
                <a:sym typeface="Book Antiqua"/>
              </a:rPr>
              <a:t>S</a:t>
            </a:r>
            <a:r>
              <a:rPr lang="ru" sz="2600" b="0" i="0" u="none" strike="noStrike" cap="none" baseline="-25000">
                <a:solidFill>
                  <a:schemeClr val="dk1"/>
                </a:solidFill>
                <a:highlight>
                  <a:srgbClr val="D9EAD3"/>
                </a:highlight>
                <a:latin typeface="Book Antiqua"/>
                <a:ea typeface="Book Antiqua"/>
                <a:cs typeface="Book Antiqua"/>
                <a:sym typeface="Book Antiqua"/>
              </a:rPr>
              <a:t>N</a:t>
            </a:r>
            <a:r>
              <a:rPr lang="ru" sz="2600" b="0" i="0" u="none" strike="noStrike" cap="none">
                <a:solidFill>
                  <a:schemeClr val="dk1"/>
                </a:solidFill>
                <a:highlight>
                  <a:srgbClr val="D9EAD3"/>
                </a:highlight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 sz="3000" b="0" i="0" u="none" strike="noStrike" cap="none">
              <a:solidFill>
                <a:schemeClr val="dk1"/>
              </a:solidFill>
              <a:highlight>
                <a:srgbClr val="D9EAD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highlight>
                <a:srgbClr val="D9EAD3"/>
              </a:highlight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43" name="Google Shape;243;p34"/>
          <p:cNvSpPr/>
          <p:nvPr/>
        </p:nvSpPr>
        <p:spPr>
          <a:xfrm>
            <a:off x="4988700" y="2526350"/>
            <a:ext cx="384900" cy="3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4"/>
          <p:cNvSpPr txBox="1"/>
          <p:nvPr/>
        </p:nvSpPr>
        <p:spPr>
          <a:xfrm>
            <a:off x="12200" y="1964500"/>
            <a:ext cx="24663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Бимолекулярлы</a:t>
            </a:r>
            <a:endParaRPr sz="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4"/>
          <p:cNvSpPr txBox="1"/>
          <p:nvPr/>
        </p:nvSpPr>
        <p:spPr>
          <a:xfrm>
            <a:off x="88400" y="4413850"/>
            <a:ext cx="24663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Мономолекулярлы</a:t>
            </a:r>
            <a:endParaRPr sz="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4"/>
          <p:cNvSpPr txBox="1"/>
          <p:nvPr/>
        </p:nvSpPr>
        <p:spPr>
          <a:xfrm>
            <a:off x="2048150" y="686875"/>
            <a:ext cx="13398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ақырын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4"/>
          <p:cNvSpPr txBox="1"/>
          <p:nvPr/>
        </p:nvSpPr>
        <p:spPr>
          <a:xfrm>
            <a:off x="1503975" y="3219000"/>
            <a:ext cx="13398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ақырын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4"/>
          <p:cNvSpPr txBox="1"/>
          <p:nvPr/>
        </p:nvSpPr>
        <p:spPr>
          <a:xfrm>
            <a:off x="5898075" y="840075"/>
            <a:ext cx="11550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тез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4"/>
          <p:cNvSpPr txBox="1"/>
          <p:nvPr/>
        </p:nvSpPr>
        <p:spPr>
          <a:xfrm>
            <a:off x="6324500" y="3604500"/>
            <a:ext cx="1155000" cy="34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тез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>
            <a:spLocks noGrp="1"/>
          </p:cNvSpPr>
          <p:nvPr>
            <p:ph type="title"/>
          </p:nvPr>
        </p:nvSpPr>
        <p:spPr>
          <a:xfrm>
            <a:off x="311700" y="198625"/>
            <a:ext cx="85206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highlight>
                  <a:srgbClr val="D9EAD3"/>
                </a:highlight>
                <a:latin typeface="Book Antiqua"/>
                <a:ea typeface="Book Antiqua"/>
                <a:cs typeface="Book Antiqua"/>
                <a:sym typeface="Book Antiqua"/>
              </a:rPr>
              <a:t>Нуклеофильді орынбасу: </a:t>
            </a:r>
            <a:endParaRPr sz="3100">
              <a:highlight>
                <a:srgbClr val="D9EAD3"/>
              </a:highlight>
            </a:endParaRPr>
          </a:p>
        </p:txBody>
      </p:sp>
      <p:sp>
        <p:nvSpPr>
          <p:cNvPr id="255" name="Google Shape;255;p35"/>
          <p:cNvSpPr/>
          <p:nvPr/>
        </p:nvSpPr>
        <p:spPr>
          <a:xfrm>
            <a:off x="277200" y="769975"/>
            <a:ext cx="3434100" cy="3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35"/>
          <p:cNvPicPr preferRelativeResize="0"/>
          <p:nvPr/>
        </p:nvPicPr>
        <p:blipFill rotWithShape="1">
          <a:blip r:embed="rId3">
            <a:alphaModFix/>
          </a:blip>
          <a:srcRect t="13904"/>
          <a:stretch/>
        </p:blipFill>
        <p:spPr>
          <a:xfrm>
            <a:off x="329000" y="1509175"/>
            <a:ext cx="8486001" cy="363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5"/>
          <p:cNvPicPr preferRelativeResize="0"/>
          <p:nvPr/>
        </p:nvPicPr>
        <p:blipFill rotWithShape="1">
          <a:blip r:embed="rId3">
            <a:alphaModFix/>
          </a:blip>
          <a:srcRect l="11368" t="-2147" r="75021" b="83139"/>
          <a:stretch/>
        </p:blipFill>
        <p:spPr>
          <a:xfrm>
            <a:off x="3787499" y="846175"/>
            <a:ext cx="1154975" cy="802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5"/>
          <p:cNvSpPr/>
          <p:nvPr/>
        </p:nvSpPr>
        <p:spPr>
          <a:xfrm>
            <a:off x="1293575" y="1124175"/>
            <a:ext cx="877800" cy="52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5"/>
          <p:cNvSpPr txBox="1"/>
          <p:nvPr/>
        </p:nvSpPr>
        <p:spPr>
          <a:xfrm>
            <a:off x="666175" y="3064225"/>
            <a:ext cx="3696000" cy="62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Орынбасу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5"/>
          <p:cNvSpPr txBox="1"/>
          <p:nvPr/>
        </p:nvSpPr>
        <p:spPr>
          <a:xfrm>
            <a:off x="2777550" y="3925000"/>
            <a:ext cx="3803700" cy="55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Нуклеофильді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5"/>
          <p:cNvSpPr txBox="1"/>
          <p:nvPr/>
        </p:nvSpPr>
        <p:spPr>
          <a:xfrm>
            <a:off x="4942475" y="4585600"/>
            <a:ext cx="4201500" cy="62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Мономолекулярлы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>
            <a:spLocks noGrp="1"/>
          </p:cNvSpPr>
          <p:nvPr>
            <p:ph type="title"/>
          </p:nvPr>
        </p:nvSpPr>
        <p:spPr>
          <a:xfrm>
            <a:off x="311700" y="198625"/>
            <a:ext cx="85206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highlight>
                  <a:srgbClr val="D9EAD3"/>
                </a:highlight>
                <a:latin typeface="Book Antiqua"/>
                <a:ea typeface="Book Antiqua"/>
                <a:cs typeface="Book Antiqua"/>
                <a:sym typeface="Book Antiqua"/>
              </a:rPr>
              <a:t> Нуклеофильді орынбасу:    S</a:t>
            </a:r>
            <a:r>
              <a:rPr lang="ru" sz="2400" baseline="-25000">
                <a:highlight>
                  <a:srgbClr val="D9EAD3"/>
                </a:highlight>
                <a:latin typeface="Book Antiqua"/>
                <a:ea typeface="Book Antiqua"/>
                <a:cs typeface="Book Antiqua"/>
                <a:sym typeface="Book Antiqua"/>
              </a:rPr>
              <a:t>N</a:t>
            </a:r>
            <a:r>
              <a:rPr lang="ru" sz="2400">
                <a:highlight>
                  <a:srgbClr val="D9EAD3"/>
                </a:highlight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>
              <a:highlight>
                <a:srgbClr val="D9EAD3"/>
              </a:highlight>
            </a:endParaRPr>
          </a:p>
        </p:txBody>
      </p:sp>
      <p:sp>
        <p:nvSpPr>
          <p:cNvPr id="267" name="Google Shape;267;p36"/>
          <p:cNvSpPr/>
          <p:nvPr/>
        </p:nvSpPr>
        <p:spPr>
          <a:xfrm>
            <a:off x="277200" y="769975"/>
            <a:ext cx="3434100" cy="3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6"/>
          <p:cNvSpPr/>
          <p:nvPr/>
        </p:nvSpPr>
        <p:spPr>
          <a:xfrm>
            <a:off x="1293575" y="1124175"/>
            <a:ext cx="877800" cy="52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36"/>
          <p:cNvPicPr preferRelativeResize="0"/>
          <p:nvPr/>
        </p:nvPicPr>
        <p:blipFill rotWithShape="1">
          <a:blip r:embed="rId3">
            <a:alphaModFix/>
          </a:blip>
          <a:srcRect l="32924" t="21578" r="11033" b="9895"/>
          <a:stretch/>
        </p:blipFill>
        <p:spPr>
          <a:xfrm>
            <a:off x="277200" y="825025"/>
            <a:ext cx="5220499" cy="20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6"/>
          <p:cNvSpPr txBox="1"/>
          <p:nvPr/>
        </p:nvSpPr>
        <p:spPr>
          <a:xfrm>
            <a:off x="5636400" y="769975"/>
            <a:ext cx="3195900" cy="18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Мұндай аралық өнім </a:t>
            </a:r>
            <a:r>
              <a:rPr lang="ru" sz="2100" b="1" i="0" u="none" strike="noStrike" cap="none">
                <a:solidFill>
                  <a:schemeClr val="dk1"/>
                </a:solidFill>
                <a:highlight>
                  <a:srgbClr val="B6D7A8"/>
                </a:highlight>
                <a:latin typeface="Arial"/>
                <a:ea typeface="Arial"/>
                <a:cs typeface="Arial"/>
                <a:sym typeface="Arial"/>
              </a:rPr>
              <a:t>Карб-катион</a:t>
            </a:r>
            <a:r>
              <a:rPr lang="ru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деп аталады, оның үшбұрышты жалпақ формасы бар екендігін есте сақтау маңызды.</a:t>
            </a:r>
            <a:r>
              <a:rPr lang="ru" sz="2100" b="0" i="0" u="none" strike="noStrike" cap="none">
                <a:solidFill>
                  <a:srgbClr val="000000"/>
                </a:solidFill>
                <a:highlight>
                  <a:srgbClr val="B6D7A8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100" b="0" i="0" u="none" strike="noStrike" cap="none">
              <a:solidFill>
                <a:srgbClr val="000000"/>
              </a:solidFill>
              <a:highlight>
                <a:srgbClr val="B6D7A8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6"/>
          <p:cNvSpPr txBox="1"/>
          <p:nvPr/>
        </p:nvSpPr>
        <p:spPr>
          <a:xfrm>
            <a:off x="494700" y="3002950"/>
            <a:ext cx="8520600" cy="20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ook Antiqua"/>
              <a:buChar char="❖"/>
            </a:pPr>
            <a:r>
              <a:rPr lang="ru" sz="2800" b="0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Карб-катиондар оң зарядты бөлу үшін көп атомдарды көшіру арқылы тұрақты болады.</a:t>
            </a:r>
            <a:endParaRPr sz="28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ook Antiqua"/>
              <a:buChar char="❖"/>
            </a:pPr>
            <a:r>
              <a:rPr lang="ru" sz="2800" b="0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Карбокатионның тұрақтылығы: 3º &gt; 2º &gt;&gt; 1º</a:t>
            </a:r>
            <a:endParaRPr sz="28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highlight>
                  <a:srgbClr val="EA9999"/>
                </a:highlight>
                <a:latin typeface="Book Antiqua"/>
                <a:ea typeface="Book Antiqua"/>
                <a:cs typeface="Book Antiqua"/>
                <a:sym typeface="Book Antiqua"/>
              </a:rPr>
              <a:t>S</a:t>
            </a:r>
            <a:r>
              <a:rPr lang="ru" sz="2400" baseline="-25000">
                <a:highlight>
                  <a:srgbClr val="EA9999"/>
                </a:highlight>
                <a:latin typeface="Book Antiqua"/>
                <a:ea typeface="Book Antiqua"/>
                <a:cs typeface="Book Antiqua"/>
                <a:sym typeface="Book Antiqua"/>
              </a:rPr>
              <a:t>N</a:t>
            </a:r>
            <a:r>
              <a:rPr lang="ru" sz="2400">
                <a:highlight>
                  <a:srgbClr val="EA9999"/>
                </a:highlight>
                <a:latin typeface="Book Antiqua"/>
                <a:ea typeface="Book Antiqua"/>
                <a:cs typeface="Book Antiqua"/>
                <a:sym typeface="Book Antiqua"/>
              </a:rPr>
              <a:t>1 реакциясына мысал </a:t>
            </a:r>
            <a:endParaRPr>
              <a:highlight>
                <a:srgbClr val="EA9999"/>
              </a:highlight>
            </a:endParaRPr>
          </a:p>
        </p:txBody>
      </p:sp>
      <p:sp>
        <p:nvSpPr>
          <p:cNvPr id="277" name="Google Shape;277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278" name="Google Shape;278;p37" descr="Картинки по запросу sn1 механизм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350" y="1111175"/>
            <a:ext cx="8520600" cy="3123456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7"/>
          <p:cNvSpPr/>
          <p:nvPr/>
        </p:nvSpPr>
        <p:spPr>
          <a:xfrm>
            <a:off x="4410831" y="621532"/>
            <a:ext cx="2272650" cy="487250"/>
          </a:xfrm>
          <a:custGeom>
            <a:avLst/>
            <a:gdLst/>
            <a:ahLst/>
            <a:cxnLst/>
            <a:rect l="l" t="t" r="r" b="b"/>
            <a:pathLst>
              <a:path w="90906" h="19490" extrusionOk="0">
                <a:moveTo>
                  <a:pt x="90906" y="19490"/>
                </a:moveTo>
                <a:cubicBezTo>
                  <a:pt x="83184" y="13698"/>
                  <a:pt x="73052" y="12103"/>
                  <a:pt x="64418" y="7786"/>
                </a:cubicBezTo>
                <a:cubicBezTo>
                  <a:pt x="53361" y="2257"/>
                  <a:pt x="40362" y="-968"/>
                  <a:pt x="28075" y="395"/>
                </a:cubicBezTo>
                <a:cubicBezTo>
                  <a:pt x="20116" y="1278"/>
                  <a:pt x="13334" y="6660"/>
                  <a:pt x="5899" y="9634"/>
                </a:cubicBezTo>
                <a:cubicBezTo>
                  <a:pt x="2989" y="10798"/>
                  <a:pt x="3188" y="19858"/>
                  <a:pt x="972" y="17642"/>
                </a:cubicBezTo>
                <a:cubicBezTo>
                  <a:pt x="-632" y="16038"/>
                  <a:pt x="-16" y="9262"/>
                  <a:pt x="1588" y="10866"/>
                </a:cubicBezTo>
                <a:cubicBezTo>
                  <a:pt x="3040" y="12318"/>
                  <a:pt x="939" y="15078"/>
                  <a:pt x="1588" y="17026"/>
                </a:cubicBezTo>
                <a:cubicBezTo>
                  <a:pt x="2604" y="20075"/>
                  <a:pt x="6997" y="12714"/>
                  <a:pt x="10211" y="12714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7"/>
          <p:cNvSpPr txBox="1"/>
          <p:nvPr/>
        </p:nvSpPr>
        <p:spPr>
          <a:xfrm>
            <a:off x="6683475" y="785375"/>
            <a:ext cx="2494800" cy="11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400" b="0" i="0" u="none" strike="noStrike" cap="none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Карб-катион түзіледі, демек бұл S</a:t>
            </a:r>
            <a:r>
              <a:rPr lang="ru" sz="2400" b="0" i="0" u="none" strike="noStrike" cap="none" baseline="-2500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ru" sz="2400" b="0" i="0" u="none" strike="noStrike" cap="none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1 механизм</a:t>
            </a:r>
            <a:endParaRPr sz="2400" b="0" i="0" u="none" strike="noStrike" cap="none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8"/>
          <p:cNvSpPr txBox="1">
            <a:spLocks noGrp="1"/>
          </p:cNvSpPr>
          <p:nvPr>
            <p:ph type="title"/>
          </p:nvPr>
        </p:nvSpPr>
        <p:spPr>
          <a:xfrm>
            <a:off x="203900" y="137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highlight>
                  <a:srgbClr val="D9EAD3"/>
                </a:highlight>
                <a:latin typeface="Book Antiqua"/>
                <a:ea typeface="Book Antiqua"/>
                <a:cs typeface="Book Antiqua"/>
                <a:sym typeface="Book Antiqua"/>
              </a:rPr>
              <a:t>Бөліну реакцияда да 2 механизм бар:   E1 және E2</a:t>
            </a:r>
            <a:endParaRPr sz="2400">
              <a:highlight>
                <a:srgbClr val="D9EAD3"/>
              </a:highlight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endParaRPr>
              <a:highlight>
                <a:srgbClr val="D9EAD3"/>
              </a:highlight>
            </a:endParaRPr>
          </a:p>
        </p:txBody>
      </p:sp>
      <p:pic>
        <p:nvPicPr>
          <p:cNvPr id="286" name="Google Shape;286;p38" descr="Похожее 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2000" y="1134850"/>
            <a:ext cx="7673400" cy="393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8"/>
          <p:cNvSpPr txBox="1">
            <a:spLocks noGrp="1"/>
          </p:cNvSpPr>
          <p:nvPr>
            <p:ph type="body" idx="1"/>
          </p:nvPr>
        </p:nvSpPr>
        <p:spPr>
          <a:xfrm>
            <a:off x="203900" y="709725"/>
            <a:ext cx="85206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ru" sz="2000"/>
              <a:t>Екі механизм де жүйеге күшті сілті қосқанда, алмастырудың орнына пайда болады </a:t>
            </a:r>
            <a:endParaRPr sz="2000"/>
          </a:p>
        </p:txBody>
      </p:sp>
      <p:sp>
        <p:nvSpPr>
          <p:cNvPr id="288" name="Google Shape;288;p38"/>
          <p:cNvSpPr/>
          <p:nvPr/>
        </p:nvSpPr>
        <p:spPr>
          <a:xfrm>
            <a:off x="5089984" y="3156950"/>
            <a:ext cx="977500" cy="246375"/>
          </a:xfrm>
          <a:custGeom>
            <a:avLst/>
            <a:gdLst/>
            <a:ahLst/>
            <a:cxnLst/>
            <a:rect l="l" t="t" r="r" b="b"/>
            <a:pathLst>
              <a:path w="39100" h="9855" extrusionOk="0">
                <a:moveTo>
                  <a:pt x="39100" y="2463"/>
                </a:moveTo>
                <a:cubicBezTo>
                  <a:pt x="30672" y="2463"/>
                  <a:pt x="22110" y="2042"/>
                  <a:pt x="13845" y="3695"/>
                </a:cubicBezTo>
                <a:cubicBezTo>
                  <a:pt x="9374" y="4589"/>
                  <a:pt x="3517" y="8767"/>
                  <a:pt x="293" y="5543"/>
                </a:cubicBezTo>
                <a:cubicBezTo>
                  <a:pt x="-878" y="4372"/>
                  <a:pt x="3124" y="3819"/>
                  <a:pt x="4605" y="3079"/>
                </a:cubicBezTo>
                <a:cubicBezTo>
                  <a:pt x="4854" y="2955"/>
                  <a:pt x="8052" y="0"/>
                  <a:pt x="8301" y="0"/>
                </a:cubicBezTo>
                <a:cubicBezTo>
                  <a:pt x="10914" y="0"/>
                  <a:pt x="4605" y="3695"/>
                  <a:pt x="2757" y="5543"/>
                </a:cubicBezTo>
                <a:cubicBezTo>
                  <a:pt x="2234" y="6066"/>
                  <a:pt x="3887" y="6595"/>
                  <a:pt x="4605" y="6775"/>
                </a:cubicBezTo>
                <a:cubicBezTo>
                  <a:pt x="7195" y="7422"/>
                  <a:pt x="10109" y="7967"/>
                  <a:pt x="11997" y="9855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8"/>
          <p:cNvSpPr txBox="1"/>
          <p:nvPr/>
        </p:nvSpPr>
        <p:spPr>
          <a:xfrm>
            <a:off x="5389900" y="2885125"/>
            <a:ext cx="1601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күшті сілті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8"/>
          <p:cNvSpPr/>
          <p:nvPr/>
        </p:nvSpPr>
        <p:spPr>
          <a:xfrm>
            <a:off x="8192650" y="3095350"/>
            <a:ext cx="208300" cy="631375"/>
          </a:xfrm>
          <a:custGeom>
            <a:avLst/>
            <a:gdLst/>
            <a:ahLst/>
            <a:cxnLst/>
            <a:rect l="l" t="t" r="r" b="b"/>
            <a:pathLst>
              <a:path w="8332" h="25255" extrusionOk="0">
                <a:moveTo>
                  <a:pt x="0" y="0"/>
                </a:moveTo>
                <a:cubicBezTo>
                  <a:pt x="0" y="7291"/>
                  <a:pt x="2266" y="14409"/>
                  <a:pt x="3696" y="21559"/>
                </a:cubicBezTo>
                <a:cubicBezTo>
                  <a:pt x="3938" y="22767"/>
                  <a:pt x="2464" y="25255"/>
                  <a:pt x="3696" y="25255"/>
                </a:cubicBezTo>
                <a:cubicBezTo>
                  <a:pt x="6373" y="25255"/>
                  <a:pt x="6114" y="16586"/>
                  <a:pt x="8007" y="18479"/>
                </a:cubicBezTo>
                <a:cubicBezTo>
                  <a:pt x="8656" y="19128"/>
                  <a:pt x="7326" y="20208"/>
                  <a:pt x="6775" y="20943"/>
                </a:cubicBezTo>
                <a:cubicBezTo>
                  <a:pt x="5716" y="22356"/>
                  <a:pt x="5462" y="25255"/>
                  <a:pt x="3696" y="25255"/>
                </a:cubicBezTo>
                <a:cubicBezTo>
                  <a:pt x="1803" y="25255"/>
                  <a:pt x="1339" y="22282"/>
                  <a:pt x="0" y="20943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8"/>
          <p:cNvSpPr txBox="1"/>
          <p:nvPr/>
        </p:nvSpPr>
        <p:spPr>
          <a:xfrm>
            <a:off x="7679650" y="2522350"/>
            <a:ext cx="12858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Метил спирті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39" descr="Похожее изображение"/>
          <p:cNvPicPr preferRelativeResize="0"/>
          <p:nvPr/>
        </p:nvPicPr>
        <p:blipFill rotWithShape="1">
          <a:blip r:embed="rId3">
            <a:alphaModFix/>
          </a:blip>
          <a:srcRect l="14548" t="18509" r="13564" b="36197"/>
          <a:stretch/>
        </p:blipFill>
        <p:spPr>
          <a:xfrm>
            <a:off x="1524575" y="1251625"/>
            <a:ext cx="5440901" cy="25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9"/>
          <p:cNvSpPr txBox="1">
            <a:spLocks noGrp="1"/>
          </p:cNvSpPr>
          <p:nvPr>
            <p:ph type="title"/>
          </p:nvPr>
        </p:nvSpPr>
        <p:spPr>
          <a:xfrm>
            <a:off x="311700" y="106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latin typeface="Book Antiqua"/>
                <a:ea typeface="Book Antiqua"/>
                <a:cs typeface="Book Antiqua"/>
                <a:sym typeface="Book Antiqua"/>
              </a:rPr>
              <a:t>- SN1 Реакция және   E1 Реакция</a:t>
            </a:r>
            <a:endParaRPr/>
          </a:p>
        </p:txBody>
      </p:sp>
      <p:sp>
        <p:nvSpPr>
          <p:cNvPr id="298" name="Google Shape;298;p39"/>
          <p:cNvSpPr txBox="1">
            <a:spLocks noGrp="1"/>
          </p:cNvSpPr>
          <p:nvPr>
            <p:ph type="body" idx="1"/>
          </p:nvPr>
        </p:nvSpPr>
        <p:spPr>
          <a:xfrm>
            <a:off x="250100" y="6789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ru" sz="2300" b="1">
                <a:solidFill>
                  <a:srgbClr val="6AA84F"/>
                </a:solidFill>
              </a:rPr>
              <a:t>Карб-катион    </a:t>
            </a:r>
            <a:r>
              <a:rPr lang="ru" sz="2300">
                <a:solidFill>
                  <a:srgbClr val="000000"/>
                </a:solidFill>
              </a:rPr>
              <a:t>+</a:t>
            </a:r>
            <a:r>
              <a:rPr lang="ru" sz="2300" b="1">
                <a:solidFill>
                  <a:srgbClr val="000000"/>
                </a:solidFill>
              </a:rPr>
              <a:t> күшті сілті =   Алкен	(E1)</a:t>
            </a:r>
            <a:endParaRPr sz="2300" b="1">
              <a:solidFill>
                <a:srgbClr val="000000"/>
              </a:solidFill>
            </a:endParaRPr>
          </a:p>
        </p:txBody>
      </p:sp>
      <p:sp>
        <p:nvSpPr>
          <p:cNvPr id="299" name="Google Shape;299;p39"/>
          <p:cNvSpPr/>
          <p:nvPr/>
        </p:nvSpPr>
        <p:spPr>
          <a:xfrm>
            <a:off x="3295525" y="2303450"/>
            <a:ext cx="1909500" cy="18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9"/>
          <p:cNvSpPr/>
          <p:nvPr/>
        </p:nvSpPr>
        <p:spPr>
          <a:xfrm>
            <a:off x="3295525" y="3641625"/>
            <a:ext cx="1909500" cy="18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9"/>
          <p:cNvSpPr txBox="1"/>
          <p:nvPr/>
        </p:nvSpPr>
        <p:spPr>
          <a:xfrm>
            <a:off x="816175" y="3935825"/>
            <a:ext cx="7792200" cy="10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Қадам 1.  К</a:t>
            </a:r>
            <a:r>
              <a:rPr lang="ru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арб-катионның түзілуі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Қадам </a:t>
            </a:r>
            <a:r>
              <a:rPr lang="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ru"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күшті сілті</a:t>
            </a:r>
            <a:r>
              <a:rPr lang="ru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карб-катионға әсер етеді</a:t>
            </a:r>
            <a:r>
              <a:rPr lang="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де сутегіні алып кетіп,  </a:t>
            </a:r>
            <a:r>
              <a:rPr lang="ru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карб-катионды Алкенге айналдырады</a:t>
            </a:r>
            <a:r>
              <a:rPr lang="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0"/>
          <p:cNvSpPr txBox="1"/>
          <p:nvPr/>
        </p:nvSpPr>
        <p:spPr>
          <a:xfrm>
            <a:off x="234125" y="4278675"/>
            <a:ext cx="51096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Кеңес</a:t>
            </a:r>
            <a:r>
              <a:rPr lang="ru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 : Күшті сілті бар кезде, алмастыру орынбасу үстінде басым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0"/>
          <p:cNvSpPr txBox="1">
            <a:spLocks noGrp="1"/>
          </p:cNvSpPr>
          <p:nvPr>
            <p:ph type="title"/>
          </p:nvPr>
        </p:nvSpPr>
        <p:spPr>
          <a:xfrm>
            <a:off x="96100" y="75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>
                <a:highlight>
                  <a:srgbClr val="B6D7A8"/>
                </a:highlight>
              </a:rPr>
              <a:t>Орынбасу немесеБөліну ме </a:t>
            </a:r>
            <a:r>
              <a:rPr lang="ru" sz="2600">
                <a:highlight>
                  <a:srgbClr val="B6D7A8"/>
                </a:highlight>
              </a:rPr>
              <a:t>1</a:t>
            </a:r>
            <a:r>
              <a:rPr lang="ru" sz="2600" baseline="30000">
                <a:highlight>
                  <a:srgbClr val="B6D7A8"/>
                </a:highlight>
              </a:rPr>
              <a:t>o</a:t>
            </a:r>
            <a:r>
              <a:rPr lang="ru" sz="2600">
                <a:highlight>
                  <a:srgbClr val="B6D7A8"/>
                </a:highlight>
              </a:rPr>
              <a:t>  2</a:t>
            </a:r>
            <a:r>
              <a:rPr lang="ru" sz="2600" baseline="30000">
                <a:highlight>
                  <a:srgbClr val="B6D7A8"/>
                </a:highlight>
              </a:rPr>
              <a:t>o </a:t>
            </a:r>
            <a:r>
              <a:rPr lang="ru" sz="2600">
                <a:highlight>
                  <a:srgbClr val="B6D7A8"/>
                </a:highlight>
              </a:rPr>
              <a:t> 3</a:t>
            </a:r>
            <a:r>
              <a:rPr lang="ru" sz="2600" baseline="30000">
                <a:highlight>
                  <a:srgbClr val="B6D7A8"/>
                </a:highlight>
              </a:rPr>
              <a:t>o</a:t>
            </a:r>
            <a:r>
              <a:rPr lang="ru" sz="2600">
                <a:highlight>
                  <a:srgbClr val="B6D7A8"/>
                </a:highlight>
              </a:rPr>
              <a:t>   ???</a:t>
            </a:r>
            <a:endParaRPr>
              <a:highlight>
                <a:srgbClr val="B6D7A8"/>
              </a:highlight>
            </a:endParaRPr>
          </a:p>
        </p:txBody>
      </p:sp>
      <p:sp>
        <p:nvSpPr>
          <p:cNvPr id="308" name="Google Shape;308;p40"/>
          <p:cNvSpPr txBox="1">
            <a:spLocks noGrp="1"/>
          </p:cNvSpPr>
          <p:nvPr>
            <p:ph type="body" idx="1"/>
          </p:nvPr>
        </p:nvSpPr>
        <p:spPr>
          <a:xfrm>
            <a:off x="96100" y="2571750"/>
            <a:ext cx="41541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ru"/>
              <a:t>  </a:t>
            </a:r>
            <a:r>
              <a:rPr lang="ru" sz="3000">
                <a:solidFill>
                  <a:srgbClr val="000000"/>
                </a:solidFill>
              </a:rPr>
              <a:t>R-CH-CH(R)-Cl</a:t>
            </a:r>
            <a:r>
              <a:rPr lang="ru"/>
              <a:t>    +  </a:t>
            </a:r>
            <a:r>
              <a:rPr lang="ru" sz="3000">
                <a:solidFill>
                  <a:schemeClr val="dk1"/>
                </a:solidFill>
              </a:rPr>
              <a:t>OH</a:t>
            </a:r>
            <a:r>
              <a:rPr lang="ru" sz="3000" baseline="30000">
                <a:solidFill>
                  <a:schemeClr val="dk1"/>
                </a:solidFill>
              </a:rPr>
              <a:t>-</a:t>
            </a:r>
            <a:endParaRPr/>
          </a:p>
        </p:txBody>
      </p:sp>
      <p:cxnSp>
        <p:nvCxnSpPr>
          <p:cNvPr id="309" name="Google Shape;309;p40"/>
          <p:cNvCxnSpPr>
            <a:stCxn id="308" idx="3"/>
          </p:cNvCxnSpPr>
          <p:nvPr/>
        </p:nvCxnSpPr>
        <p:spPr>
          <a:xfrm rot="10800000" flipH="1">
            <a:off x="4250200" y="1293450"/>
            <a:ext cx="1093500" cy="164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0" name="Google Shape;310;p40"/>
          <p:cNvCxnSpPr>
            <a:stCxn id="308" idx="3"/>
          </p:cNvCxnSpPr>
          <p:nvPr/>
        </p:nvCxnSpPr>
        <p:spPr>
          <a:xfrm>
            <a:off x="4250200" y="2942550"/>
            <a:ext cx="1416900" cy="170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1" name="Google Shape;311;p40"/>
          <p:cNvCxnSpPr>
            <a:stCxn id="308" idx="3"/>
          </p:cNvCxnSpPr>
          <p:nvPr/>
        </p:nvCxnSpPr>
        <p:spPr>
          <a:xfrm rot="10800000" flipH="1">
            <a:off x="4250200" y="2309850"/>
            <a:ext cx="1632600" cy="63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2" name="Google Shape;312;p40"/>
          <p:cNvCxnSpPr>
            <a:stCxn id="308" idx="3"/>
          </p:cNvCxnSpPr>
          <p:nvPr/>
        </p:nvCxnSpPr>
        <p:spPr>
          <a:xfrm>
            <a:off x="4250200" y="2942550"/>
            <a:ext cx="1586400" cy="56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3" name="Google Shape;313;p40"/>
          <p:cNvSpPr txBox="1"/>
          <p:nvPr/>
        </p:nvSpPr>
        <p:spPr>
          <a:xfrm>
            <a:off x="5667100" y="908575"/>
            <a:ext cx="27564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R-CH-CH(R)-OH</a:t>
            </a: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0"/>
          <p:cNvSpPr txBox="1"/>
          <p:nvPr/>
        </p:nvSpPr>
        <p:spPr>
          <a:xfrm>
            <a:off x="6019700" y="2064850"/>
            <a:ext cx="29736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R-CH</a:t>
            </a:r>
            <a:r>
              <a:rPr lang="ru" sz="27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-CH(R)-OH</a:t>
            </a: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0"/>
          <p:cNvSpPr txBox="1"/>
          <p:nvPr/>
        </p:nvSpPr>
        <p:spPr>
          <a:xfrm>
            <a:off x="6005875" y="3233925"/>
            <a:ext cx="28797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R-CH = CH - R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0"/>
          <p:cNvSpPr txBox="1"/>
          <p:nvPr/>
        </p:nvSpPr>
        <p:spPr>
          <a:xfrm>
            <a:off x="5882800" y="4279525"/>
            <a:ext cx="28797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R-CH = CH - R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0"/>
          <p:cNvSpPr txBox="1"/>
          <p:nvPr/>
        </p:nvSpPr>
        <p:spPr>
          <a:xfrm>
            <a:off x="4365700" y="1477075"/>
            <a:ext cx="8625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ru" sz="20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0"/>
          <p:cNvSpPr txBox="1"/>
          <p:nvPr/>
        </p:nvSpPr>
        <p:spPr>
          <a:xfrm>
            <a:off x="4912625" y="2064838"/>
            <a:ext cx="8625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ru" sz="20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0"/>
          <p:cNvSpPr txBox="1"/>
          <p:nvPr/>
        </p:nvSpPr>
        <p:spPr>
          <a:xfrm>
            <a:off x="5180525" y="2988150"/>
            <a:ext cx="6315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0"/>
          <p:cNvSpPr txBox="1"/>
          <p:nvPr/>
        </p:nvSpPr>
        <p:spPr>
          <a:xfrm>
            <a:off x="5143625" y="3695675"/>
            <a:ext cx="6315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40"/>
          <p:cNvSpPr txBox="1"/>
          <p:nvPr/>
        </p:nvSpPr>
        <p:spPr>
          <a:xfrm>
            <a:off x="96100" y="735475"/>
            <a:ext cx="49857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Кеңес 1: S</a:t>
            </a:r>
            <a:r>
              <a:rPr lang="ru" sz="19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ru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1,S</a:t>
            </a:r>
            <a:r>
              <a:rPr lang="ru" sz="19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ru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  және E1,E2 арасындағы айырмашылығы олардың реакция механизміндегі жылдамдығына байланысты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41" descr="Картинки по запросу alpha elimination reaction"/>
          <p:cNvPicPr preferRelativeResize="0"/>
          <p:nvPr/>
        </p:nvPicPr>
        <p:blipFill rotWithShape="1">
          <a:blip r:embed="rId3">
            <a:alphaModFix/>
          </a:blip>
          <a:srcRect l="3045" t="19973" r="2631" b="47826"/>
          <a:stretch/>
        </p:blipFill>
        <p:spPr>
          <a:xfrm>
            <a:off x="323400" y="1278175"/>
            <a:ext cx="7479974" cy="1917938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1"/>
          <p:cNvSpPr txBox="1">
            <a:spLocks noGrp="1"/>
          </p:cNvSpPr>
          <p:nvPr>
            <p:ph type="title"/>
          </p:nvPr>
        </p:nvSpPr>
        <p:spPr>
          <a:xfrm>
            <a:off x="142300" y="152425"/>
            <a:ext cx="9001800" cy="8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400">
                <a:latin typeface="Book Antiqua"/>
                <a:ea typeface="Book Antiqua"/>
                <a:cs typeface="Book Antiqua"/>
                <a:sym typeface="Book Antiqua"/>
              </a:rPr>
              <a:t>- </a:t>
            </a:r>
            <a:r>
              <a:rPr lang="ru" sz="2400">
                <a:highlight>
                  <a:srgbClr val="F4CCCC"/>
                </a:highlight>
                <a:latin typeface="Book Antiqua"/>
                <a:ea typeface="Book Antiqua"/>
                <a:cs typeface="Book Antiqua"/>
                <a:sym typeface="Book Antiqua"/>
              </a:rPr>
              <a:t>α-Бөліну</a:t>
            </a:r>
            <a:r>
              <a:rPr lang="ru" sz="2400">
                <a:latin typeface="Book Antiqua"/>
                <a:ea typeface="Book Antiqua"/>
                <a:cs typeface="Book Antiqua"/>
                <a:sym typeface="Book Antiqua"/>
              </a:rPr>
              <a:t>    </a:t>
            </a:r>
            <a:r>
              <a:rPr lang="ru" sz="1900">
                <a:solidFill>
                  <a:schemeClr val="dk2"/>
                </a:solidFill>
              </a:rPr>
              <a:t>  </a:t>
            </a:r>
            <a:r>
              <a:rPr lang="ru" sz="1900" b="1">
                <a:solidFill>
                  <a:schemeClr val="dk2"/>
                </a:solidFill>
              </a:rPr>
              <a:t>CHX</a:t>
            </a:r>
            <a:r>
              <a:rPr lang="ru" sz="1900" b="1" baseline="-25000">
                <a:solidFill>
                  <a:schemeClr val="dk2"/>
                </a:solidFill>
              </a:rPr>
              <a:t>3 </a:t>
            </a:r>
            <a:r>
              <a:rPr lang="ru" sz="1900">
                <a:solidFill>
                  <a:schemeClr val="dk2"/>
                </a:solidFill>
              </a:rPr>
              <a:t>-ке сілті қатысында арнайы реакция 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800"/>
              <a:buNone/>
            </a:pPr>
            <a:endParaRPr sz="2400">
              <a:highlight>
                <a:srgbClr val="F4CCCC"/>
              </a:highlight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28" name="Google Shape;328;p41"/>
          <p:cNvSpPr txBox="1"/>
          <p:nvPr/>
        </p:nvSpPr>
        <p:spPr>
          <a:xfrm>
            <a:off x="142300" y="3448725"/>
            <a:ext cx="8204400" cy="13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ru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Сілтілік, хлороформ немесе бромоформ қатысуымен  (дигологендік карбен) дегидрогалогендіден карбенге дейін болуы мүмкін 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351825" y="572700"/>
            <a:ext cx="8520600" cy="44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000">
                <a:solidFill>
                  <a:srgbClr val="000000"/>
                </a:solidFill>
              </a:rPr>
              <a:t>Organic Chemistry an intermediate text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000">
                <a:solidFill>
                  <a:srgbClr val="000000"/>
                </a:solidFill>
              </a:rPr>
              <a:t>Robert V. Hoffman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000">
                <a:solidFill>
                  <a:srgbClr val="000000"/>
                </a:solidFill>
              </a:rPr>
              <a:t>0-19-509618-5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000">
                <a:solidFill>
                  <a:srgbClr val="000000"/>
                </a:solidFill>
              </a:rPr>
              <a:t>1997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000">
                <a:solidFill>
                  <a:srgbClr val="000000"/>
                </a:solidFill>
              </a:rPr>
              <a:t>page 1-5, pages 52-108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000">
                <a:solidFill>
                  <a:srgbClr val="000000"/>
                </a:solidFill>
              </a:rPr>
              <a:t>Органическая химия том 1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000">
                <a:solidFill>
                  <a:srgbClr val="000000"/>
                </a:solidFill>
              </a:rPr>
              <a:t>В.Ф. Травень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000">
                <a:solidFill>
                  <a:srgbClr val="000000"/>
                </a:solidFill>
              </a:rPr>
              <a:t>5-94628-068-6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000">
                <a:solidFill>
                  <a:srgbClr val="000000"/>
                </a:solidFill>
              </a:rPr>
              <a:t>2006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000">
                <a:solidFill>
                  <a:srgbClr val="000000"/>
                </a:solidFill>
              </a:rPr>
              <a:t>главы с 1 по 8 и глава 12,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000">
                <a:solidFill>
                  <a:srgbClr val="000000"/>
                </a:solidFill>
              </a:rPr>
              <a:t>стр 33-43, 50-53, 133-141,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000">
                <a:solidFill>
                  <a:srgbClr val="000000"/>
                </a:solidFill>
              </a:rPr>
              <a:t>Органическая химия том 2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000">
                <a:solidFill>
                  <a:srgbClr val="000000"/>
                </a:solidFill>
              </a:rPr>
              <a:t>В.Ф. Травень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000">
                <a:solidFill>
                  <a:srgbClr val="000000"/>
                </a:solidFill>
              </a:rPr>
              <a:t>5-94628-068-6 5-95628-172-0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000">
                <a:solidFill>
                  <a:srgbClr val="000000"/>
                </a:solidFill>
              </a:rPr>
              <a:t>2006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000">
                <a:solidFill>
                  <a:srgbClr val="000000"/>
                </a:solidFill>
              </a:rPr>
              <a:t>весь 2 том полезные главы для медиков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000">
                <a:solidFill>
                  <a:srgbClr val="000000"/>
                </a:solidFill>
              </a:rPr>
              <a:t>Спирты. Стр 11-15. Эфиры. Стр 91- 94 Адьдегиды. Стр 116-124 Карб.кислоты. стр 206-212 Амины. 361-363 Углеводы. Стр 473-494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000">
                <a:solidFill>
                  <a:srgbClr val="000000"/>
                </a:solidFill>
              </a:rPr>
              <a:t>Organic Chemistry International Student version 10 edtion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000">
                <a:solidFill>
                  <a:srgbClr val="000000"/>
                </a:solidFill>
              </a:rPr>
              <a:t>T.W.Graham Solomons Craig B.Fryhle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000">
                <a:solidFill>
                  <a:srgbClr val="000000"/>
                </a:solidFill>
              </a:rPr>
              <a:t>978-0-470-52459-6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000">
                <a:solidFill>
                  <a:srgbClr val="000000"/>
                </a:solidFill>
              </a:rPr>
              <a:t>2011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000">
                <a:solidFill>
                  <a:srgbClr val="000000"/>
                </a:solidFill>
              </a:rPr>
              <a:t>p. 42 - 79, pages 137 -154,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/>
              <a:t>Негізгі әдебиеттер тізімі: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2"/>
          <p:cNvSpPr txBox="1">
            <a:spLocks noGrp="1"/>
          </p:cNvSpPr>
          <p:nvPr>
            <p:ph type="title"/>
          </p:nvPr>
        </p:nvSpPr>
        <p:spPr>
          <a:xfrm>
            <a:off x="142300" y="152425"/>
            <a:ext cx="888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lang="ru" sz="2400">
                <a:latin typeface="Book Antiqua"/>
                <a:ea typeface="Book Antiqua"/>
                <a:cs typeface="Book Antiqua"/>
                <a:sym typeface="Book Antiqua"/>
              </a:rPr>
              <a:t>- </a:t>
            </a:r>
            <a:r>
              <a:rPr lang="ru" sz="2400">
                <a:highlight>
                  <a:srgbClr val="F4CCCC"/>
                </a:highlight>
                <a:latin typeface="Book Antiqua"/>
                <a:ea typeface="Book Antiqua"/>
                <a:cs typeface="Book Antiqua"/>
                <a:sym typeface="Book Antiqua"/>
              </a:rPr>
              <a:t>α-Бөліну</a:t>
            </a:r>
            <a:r>
              <a:rPr lang="ru" sz="2400">
                <a:latin typeface="Book Antiqua"/>
                <a:ea typeface="Book Antiqua"/>
                <a:cs typeface="Book Antiqua"/>
                <a:sym typeface="Book Antiqua"/>
              </a:rPr>
              <a:t>    </a:t>
            </a:r>
            <a:endParaRPr sz="2400">
              <a:highlight>
                <a:srgbClr val="F4CCCC"/>
              </a:highlight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34" name="Google Shape;334;p42" descr="Картинки по запросу alpha elimination reaction"/>
          <p:cNvPicPr preferRelativeResize="0"/>
          <p:nvPr/>
        </p:nvPicPr>
        <p:blipFill rotWithShape="1">
          <a:blip r:embed="rId3">
            <a:alphaModFix/>
          </a:blip>
          <a:srcRect l="11579" t="43280" r="23804" b="10345"/>
          <a:stretch/>
        </p:blipFill>
        <p:spPr>
          <a:xfrm>
            <a:off x="1599150" y="1574775"/>
            <a:ext cx="6298501" cy="3387749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2"/>
          <p:cNvSpPr txBox="1"/>
          <p:nvPr/>
        </p:nvSpPr>
        <p:spPr>
          <a:xfrm>
            <a:off x="294400" y="725125"/>
            <a:ext cx="8577600" cy="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Ди(галоген) Карбен </a:t>
            </a:r>
            <a:r>
              <a:rPr lang="ru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нуклеофил сияқты әсер етуі мүмкін. Мысал ретінде, қос байланысқа карбенді қосу: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43" descr="Картинки по запросу alcohol dehydration"/>
          <p:cNvPicPr preferRelativeResize="0"/>
          <p:nvPr/>
        </p:nvPicPr>
        <p:blipFill rotWithShape="1">
          <a:blip r:embed="rId3">
            <a:alphaModFix/>
          </a:blip>
          <a:srcRect t="43623"/>
          <a:stretch/>
        </p:blipFill>
        <p:spPr>
          <a:xfrm>
            <a:off x="1289925" y="1986550"/>
            <a:ext cx="7088450" cy="30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3"/>
          <p:cNvSpPr txBox="1">
            <a:spLocks noGrp="1"/>
          </p:cNvSpPr>
          <p:nvPr>
            <p:ph type="title"/>
          </p:nvPr>
        </p:nvSpPr>
        <p:spPr>
          <a:xfrm>
            <a:off x="80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lang="ru" sz="2400">
                <a:highlight>
                  <a:srgbClr val="F4CCCC"/>
                </a:highlight>
                <a:latin typeface="Book Antiqua"/>
                <a:ea typeface="Book Antiqua"/>
                <a:cs typeface="Book Antiqua"/>
                <a:sym typeface="Book Antiqua"/>
              </a:rPr>
              <a:t>Спирттердің дегидратациясы </a:t>
            </a:r>
            <a:endParaRPr>
              <a:highlight>
                <a:srgbClr val="F4CCCC"/>
              </a:highlight>
            </a:endParaRPr>
          </a:p>
        </p:txBody>
      </p:sp>
      <p:pic>
        <p:nvPicPr>
          <p:cNvPr id="342" name="Google Shape;342;p43" descr="Картинки по запросу alcohol dehydration"/>
          <p:cNvPicPr preferRelativeResize="0"/>
          <p:nvPr/>
        </p:nvPicPr>
        <p:blipFill rotWithShape="1">
          <a:blip r:embed="rId3">
            <a:alphaModFix/>
          </a:blip>
          <a:srcRect b="73407"/>
          <a:stretch/>
        </p:blipFill>
        <p:spPr>
          <a:xfrm>
            <a:off x="1184788" y="572700"/>
            <a:ext cx="7273895" cy="149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3"/>
          <p:cNvSpPr txBox="1"/>
          <p:nvPr/>
        </p:nvSpPr>
        <p:spPr>
          <a:xfrm>
            <a:off x="1567575" y="1693975"/>
            <a:ext cx="1601700" cy="29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Этанол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3"/>
          <p:cNvSpPr txBox="1"/>
          <p:nvPr/>
        </p:nvSpPr>
        <p:spPr>
          <a:xfrm>
            <a:off x="5847100" y="1694850"/>
            <a:ext cx="1601700" cy="29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Этилен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43"/>
          <p:cNvSpPr txBox="1"/>
          <p:nvPr/>
        </p:nvSpPr>
        <p:spPr>
          <a:xfrm>
            <a:off x="4122325" y="738450"/>
            <a:ext cx="1046400" cy="29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қыздыру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43"/>
          <p:cNvSpPr txBox="1"/>
          <p:nvPr/>
        </p:nvSpPr>
        <p:spPr>
          <a:xfrm>
            <a:off x="4160700" y="2139025"/>
            <a:ext cx="1120800" cy="29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қыздыру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3"/>
          <p:cNvSpPr txBox="1"/>
          <p:nvPr/>
        </p:nvSpPr>
        <p:spPr>
          <a:xfrm>
            <a:off x="3959725" y="4216400"/>
            <a:ext cx="1321800" cy="29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қыздыру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43"/>
          <p:cNvSpPr txBox="1"/>
          <p:nvPr/>
        </p:nvSpPr>
        <p:spPr>
          <a:xfrm>
            <a:off x="1567575" y="3232350"/>
            <a:ext cx="1601700" cy="29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1 - Пропанол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43"/>
          <p:cNvSpPr txBox="1"/>
          <p:nvPr/>
        </p:nvSpPr>
        <p:spPr>
          <a:xfrm>
            <a:off x="5477500" y="3232350"/>
            <a:ext cx="1601700" cy="29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1 - Пропен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4"/>
          <p:cNvSpPr txBox="1">
            <a:spLocks noGrp="1"/>
          </p:cNvSpPr>
          <p:nvPr>
            <p:ph type="title"/>
          </p:nvPr>
        </p:nvSpPr>
        <p:spPr>
          <a:xfrm>
            <a:off x="111500" y="106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highlight>
                  <a:srgbClr val="B6D7A8"/>
                </a:highlight>
                <a:latin typeface="Book Antiqua"/>
                <a:ea typeface="Book Antiqua"/>
                <a:cs typeface="Book Antiqua"/>
                <a:sym typeface="Book Antiqua"/>
              </a:rPr>
              <a:t>Алкил галогенидтердің спирттерден алынуы</a:t>
            </a:r>
            <a:endParaRPr>
              <a:highlight>
                <a:srgbClr val="B6D7A8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355" name="Google Shape;355;p44" descr="Картинки по запросу Alkyl halides from alcohols"/>
          <p:cNvPicPr preferRelativeResize="0"/>
          <p:nvPr/>
        </p:nvPicPr>
        <p:blipFill rotWithShape="1">
          <a:blip r:embed="rId3">
            <a:alphaModFix/>
          </a:blip>
          <a:srcRect l="1664" t="5406" r="1539" b="3734"/>
          <a:stretch/>
        </p:blipFill>
        <p:spPr>
          <a:xfrm>
            <a:off x="111500" y="1139575"/>
            <a:ext cx="8851125" cy="30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4"/>
          <p:cNvSpPr txBox="1"/>
          <p:nvPr/>
        </p:nvSpPr>
        <p:spPr>
          <a:xfrm>
            <a:off x="354200" y="1216575"/>
            <a:ext cx="8423700" cy="3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Спирттер күшті қышқылдармен алкил галогендерге айналуы мүмкін.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44"/>
          <p:cNvSpPr txBox="1"/>
          <p:nvPr/>
        </p:nvSpPr>
        <p:spPr>
          <a:xfrm>
            <a:off x="5389900" y="1709375"/>
            <a:ext cx="3603600" cy="17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44"/>
          <p:cNvSpPr txBox="1"/>
          <p:nvPr/>
        </p:nvSpPr>
        <p:spPr>
          <a:xfrm>
            <a:off x="278000" y="3665125"/>
            <a:ext cx="1185900" cy="4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Спирт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4"/>
          <p:cNvSpPr txBox="1"/>
          <p:nvPr/>
        </p:nvSpPr>
        <p:spPr>
          <a:xfrm>
            <a:off x="3886650" y="3711325"/>
            <a:ext cx="3181800" cy="50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Алкил галогенид (мында алкил бромид)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44"/>
          <p:cNvSpPr txBox="1"/>
          <p:nvPr/>
        </p:nvSpPr>
        <p:spPr>
          <a:xfrm>
            <a:off x="1713700" y="2065225"/>
            <a:ext cx="1675200" cy="50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күшті қышқыл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44"/>
          <p:cNvSpPr txBox="1"/>
          <p:nvPr/>
        </p:nvSpPr>
        <p:spPr>
          <a:xfrm>
            <a:off x="1913050" y="2722175"/>
            <a:ext cx="1475700" cy="7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4"/>
          <p:cNvSpPr txBox="1"/>
          <p:nvPr/>
        </p:nvSpPr>
        <p:spPr>
          <a:xfrm>
            <a:off x="3158825" y="1869325"/>
            <a:ext cx="906600" cy="50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5"/>
          <p:cNvSpPr txBox="1">
            <a:spLocks noGrp="1"/>
          </p:cNvSpPr>
          <p:nvPr>
            <p:ph type="title"/>
          </p:nvPr>
        </p:nvSpPr>
        <p:spPr>
          <a:xfrm>
            <a:off x="111500" y="106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highlight>
                  <a:srgbClr val="B6D7A8"/>
                </a:highlight>
                <a:latin typeface="Book Antiqua"/>
                <a:ea typeface="Book Antiqua"/>
                <a:cs typeface="Book Antiqua"/>
                <a:sym typeface="Book Antiqua"/>
              </a:rPr>
              <a:t>Алкил галогенидтердің спирттерден алынуы</a:t>
            </a:r>
            <a:endParaRPr>
              <a:highlight>
                <a:srgbClr val="B6D7A8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>
              <a:highlight>
                <a:srgbClr val="B6D7A8"/>
              </a:highlight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68" name="Google Shape;368;p45" descr="Картинки по запросу Alkyl halides from alcohols"/>
          <p:cNvPicPr preferRelativeResize="0"/>
          <p:nvPr/>
        </p:nvPicPr>
        <p:blipFill rotWithShape="1">
          <a:blip r:embed="rId3">
            <a:alphaModFix/>
          </a:blip>
          <a:srcRect t="18962"/>
          <a:stretch/>
        </p:blipFill>
        <p:spPr>
          <a:xfrm>
            <a:off x="184800" y="843604"/>
            <a:ext cx="8520600" cy="4178721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5"/>
          <p:cNvSpPr txBox="1"/>
          <p:nvPr/>
        </p:nvSpPr>
        <p:spPr>
          <a:xfrm>
            <a:off x="461200" y="2737850"/>
            <a:ext cx="1463100" cy="36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6"/>
          <p:cNvSpPr txBox="1">
            <a:spLocks noGrp="1"/>
          </p:cNvSpPr>
          <p:nvPr>
            <p:ph type="title"/>
          </p:nvPr>
        </p:nvSpPr>
        <p:spPr>
          <a:xfrm>
            <a:off x="111525" y="137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>
                <a:highlight>
                  <a:srgbClr val="F4CCCC"/>
                </a:highlight>
              </a:rPr>
              <a:t>Арил галогенидтер</a:t>
            </a:r>
            <a:endParaRPr>
              <a:highlight>
                <a:srgbClr val="F4CCCC"/>
              </a:highlight>
            </a:endParaRPr>
          </a:p>
        </p:txBody>
      </p:sp>
      <p:sp>
        <p:nvSpPr>
          <p:cNvPr id="375" name="Google Shape;375;p46"/>
          <p:cNvSpPr txBox="1">
            <a:spLocks noGrp="1"/>
          </p:cNvSpPr>
          <p:nvPr>
            <p:ph type="body" idx="1"/>
          </p:nvPr>
        </p:nvSpPr>
        <p:spPr>
          <a:xfrm>
            <a:off x="311700" y="4023350"/>
            <a:ext cx="8771100" cy="8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ru" sz="2100">
                <a:latin typeface="Book Antiqua"/>
                <a:ea typeface="Book Antiqua"/>
                <a:cs typeface="Book Antiqua"/>
                <a:sym typeface="Book Antiqua"/>
              </a:rPr>
              <a:t>Органикалық галогендердің үш классының бірі. Галоген ароматты сақинаға қосылады</a:t>
            </a:r>
            <a:endParaRPr sz="21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76" name="Google Shape;376;p46" descr="Картинки по запросу aryl halid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9976" y="746625"/>
            <a:ext cx="7249950" cy="3239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46"/>
          <p:cNvSpPr txBox="1"/>
          <p:nvPr/>
        </p:nvSpPr>
        <p:spPr>
          <a:xfrm>
            <a:off x="4096325" y="3581625"/>
            <a:ext cx="2878800" cy="44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Арил Галогенидтер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46"/>
          <p:cNvSpPr txBox="1"/>
          <p:nvPr/>
        </p:nvSpPr>
        <p:spPr>
          <a:xfrm>
            <a:off x="1514525" y="2181750"/>
            <a:ext cx="7629600" cy="36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" sz="1900" b="1" i="0" u="none" strike="noStrike" cap="none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Фтор</a:t>
            </a:r>
            <a:r>
              <a:rPr lang="ru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-бензол	</a:t>
            </a:r>
            <a:r>
              <a:rPr lang="ru" sz="1900" b="1" i="0" u="none" strike="noStrike" cap="none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Хлор</a:t>
            </a:r>
            <a:r>
              <a:rPr lang="ru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-бензол	</a:t>
            </a:r>
            <a:r>
              <a:rPr lang="ru" sz="19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Бромо</a:t>
            </a:r>
            <a:r>
              <a:rPr lang="ru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бензол		</a:t>
            </a:r>
            <a:r>
              <a:rPr lang="ru" sz="1900" b="1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Йодо</a:t>
            </a:r>
            <a:r>
              <a:rPr lang="ru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бензол</a:t>
            </a:r>
            <a:endParaRPr sz="1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47" descr="Картинки по запросу Reaction rates and activation energy"/>
          <p:cNvPicPr preferRelativeResize="0"/>
          <p:nvPr/>
        </p:nvPicPr>
        <p:blipFill rotWithShape="1">
          <a:blip r:embed="rId3">
            <a:alphaModFix/>
          </a:blip>
          <a:srcRect l="2334" b="5490"/>
          <a:stretch/>
        </p:blipFill>
        <p:spPr>
          <a:xfrm>
            <a:off x="1792214" y="399600"/>
            <a:ext cx="6916886" cy="474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7"/>
          <p:cNvSpPr txBox="1">
            <a:spLocks noGrp="1"/>
          </p:cNvSpPr>
          <p:nvPr>
            <p:ph type="title"/>
          </p:nvPr>
        </p:nvSpPr>
        <p:spPr>
          <a:xfrm>
            <a:off x="188500" y="137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highlight>
                  <a:srgbClr val="F4CCCC"/>
                </a:highlight>
                <a:latin typeface="Book Antiqua"/>
                <a:ea typeface="Book Antiqua"/>
                <a:cs typeface="Book Antiqua"/>
                <a:sym typeface="Book Antiqua"/>
              </a:rPr>
              <a:t>Реакция жылдамдығы және энергия активациясы</a:t>
            </a:r>
            <a:endParaRPr>
              <a:highlight>
                <a:srgbClr val="F4CCCC"/>
              </a:highlight>
            </a:endParaRPr>
          </a:p>
        </p:txBody>
      </p:sp>
      <p:sp>
        <p:nvSpPr>
          <p:cNvPr id="385" name="Google Shape;385;p47"/>
          <p:cNvSpPr/>
          <p:nvPr/>
        </p:nvSpPr>
        <p:spPr>
          <a:xfrm>
            <a:off x="5684075" y="2217711"/>
            <a:ext cx="3126150" cy="75975"/>
          </a:xfrm>
          <a:custGeom>
            <a:avLst/>
            <a:gdLst/>
            <a:ahLst/>
            <a:cxnLst/>
            <a:rect l="l" t="t" r="r" b="b"/>
            <a:pathLst>
              <a:path w="125046" h="3039" extrusionOk="0">
                <a:moveTo>
                  <a:pt x="0" y="674"/>
                </a:moveTo>
                <a:cubicBezTo>
                  <a:pt x="20846" y="5306"/>
                  <a:pt x="42727" y="1563"/>
                  <a:pt x="64063" y="674"/>
                </a:cubicBezTo>
                <a:cubicBezTo>
                  <a:pt x="84374" y="-172"/>
                  <a:pt x="104717" y="58"/>
                  <a:pt x="125046" y="58"/>
                </a:cubicBezTo>
              </a:path>
            </a:pathLst>
          </a:custGeom>
          <a:noFill/>
          <a:ln w="76200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47"/>
          <p:cNvSpPr txBox="1"/>
          <p:nvPr/>
        </p:nvSpPr>
        <p:spPr>
          <a:xfrm rot="5400000">
            <a:off x="708399" y="2109749"/>
            <a:ext cx="2371500" cy="47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Энергия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47"/>
          <p:cNvSpPr txBox="1"/>
          <p:nvPr/>
        </p:nvSpPr>
        <p:spPr>
          <a:xfrm>
            <a:off x="4294925" y="4759300"/>
            <a:ext cx="1479900" cy="3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уақыт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8"/>
          <p:cNvSpPr txBox="1">
            <a:spLocks noGrp="1"/>
          </p:cNvSpPr>
          <p:nvPr>
            <p:ph type="title"/>
          </p:nvPr>
        </p:nvSpPr>
        <p:spPr>
          <a:xfrm>
            <a:off x="188500" y="137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highlight>
                  <a:srgbClr val="F4CCCC"/>
                </a:highlight>
                <a:latin typeface="Book Antiqua"/>
                <a:ea typeface="Book Antiqua"/>
                <a:cs typeface="Book Antiqua"/>
                <a:sym typeface="Book Antiqua"/>
              </a:rPr>
              <a:t>Реакция жылдамдығы және энергия активациясы</a:t>
            </a:r>
            <a:endParaRPr>
              <a:highlight>
                <a:srgbClr val="F4CCCC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highlight>
                <a:srgbClr val="F4CCCC"/>
              </a:highlight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highlight>
                <a:srgbClr val="F4CCCC"/>
              </a:highlight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93" name="Google Shape;393;p48" descr="Картинки по запросу Reaction rates and activation energ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600" y="709725"/>
            <a:ext cx="5530037" cy="44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48"/>
          <p:cNvSpPr/>
          <p:nvPr/>
        </p:nvSpPr>
        <p:spPr>
          <a:xfrm>
            <a:off x="1847975" y="1801775"/>
            <a:ext cx="3742200" cy="985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48"/>
          <p:cNvSpPr txBox="1">
            <a:spLocks noGrp="1"/>
          </p:cNvSpPr>
          <p:nvPr>
            <p:ph type="body" idx="1"/>
          </p:nvPr>
        </p:nvSpPr>
        <p:spPr>
          <a:xfrm>
            <a:off x="3849925" y="935275"/>
            <a:ext cx="5088600" cy="30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Book Antiqua"/>
                <a:ea typeface="Book Antiqua"/>
                <a:cs typeface="Book Antiqua"/>
                <a:sym typeface="Book Antiqua"/>
              </a:rPr>
              <a:t>Әр реакцияда белсендіру жылдамдығы мен энергиясы бар.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Book Antiqua"/>
                <a:ea typeface="Book Antiqua"/>
                <a:cs typeface="Book Antiqua"/>
                <a:sym typeface="Book Antiqua"/>
              </a:rPr>
              <a:t>Егер активация төмен болса, реакция жылдамдығы жоғары болады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Book Antiqua"/>
                <a:ea typeface="Book Antiqua"/>
                <a:cs typeface="Book Antiqua"/>
                <a:sym typeface="Book Antiqua"/>
              </a:rPr>
              <a:t>Егер активация жоғары болса, реакция жылдамдығы төмен болады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10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1900"/>
              <a:t>Мысалдар: Төменде Бірінші дүниежүзілік соғыс химиялық қаруының құрылымы келтірілген, қосылыстардың класын анықтаңыз және егер мүмкін болса, IUPAC жүйесінің атауын беріңіз</a:t>
            </a:r>
            <a:endParaRPr sz="1900"/>
          </a:p>
        </p:txBody>
      </p:sp>
      <p:sp>
        <p:nvSpPr>
          <p:cNvPr id="401" name="Google Shape;401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402" name="Google Shape;402;p49" descr="An external file that holds a picture, illustration, etc.&#10;Object name is JPBS-2-166-g003.jpg" title="An external file that holds a picture, illustration, etc.&#10;Object name is JPBS-2-166-g0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01025"/>
            <a:ext cx="5836500" cy="406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50" descr="Картинки по запросу popular alkyl halides &quot;chemical weapon&quot;"/>
          <p:cNvPicPr preferRelativeResize="0"/>
          <p:nvPr/>
        </p:nvPicPr>
        <p:blipFill rotWithShape="1">
          <a:blip r:embed="rId3">
            <a:alphaModFix/>
          </a:blip>
          <a:srcRect l="2876" t="14936" r="3119" b="51285"/>
          <a:stretch/>
        </p:blipFill>
        <p:spPr>
          <a:xfrm>
            <a:off x="131200" y="1139575"/>
            <a:ext cx="8727399" cy="22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50"/>
          <p:cNvSpPr txBox="1"/>
          <p:nvPr/>
        </p:nvSpPr>
        <p:spPr>
          <a:xfrm>
            <a:off x="215600" y="231000"/>
            <a:ext cx="86430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 b="0" i="0" u="none" strike="noStrike" cap="none">
                <a:solidFill>
                  <a:srgbClr val="000000"/>
                </a:solidFill>
                <a:highlight>
                  <a:srgbClr val="F4CCCC"/>
                </a:highlight>
                <a:latin typeface="Book Antiqua"/>
                <a:ea typeface="Book Antiqua"/>
                <a:cs typeface="Book Antiqua"/>
                <a:sym typeface="Book Antiqua"/>
              </a:rPr>
              <a:t>Алкил галогенидтер химиялық қару ретінде</a:t>
            </a:r>
            <a:endParaRPr sz="3000" b="0" i="0" u="none" strike="noStrike" cap="none">
              <a:solidFill>
                <a:srgbClr val="000000"/>
              </a:solidFill>
              <a:highlight>
                <a:srgbClr val="F4CCCC"/>
              </a:highlight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09" name="Google Shape;409;p50"/>
          <p:cNvSpPr txBox="1"/>
          <p:nvPr/>
        </p:nvSpPr>
        <p:spPr>
          <a:xfrm>
            <a:off x="138600" y="3541925"/>
            <a:ext cx="88086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Жасаурататын газ     		    Хлор			   Фосген и дифосген 	Қыша газы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51" descr="Картинки по запросу alkyl halide chemical structure"/>
          <p:cNvPicPr preferRelativeResize="0"/>
          <p:nvPr/>
        </p:nvPicPr>
        <p:blipFill rotWithShape="1">
          <a:blip r:embed="rId3">
            <a:alphaModFix/>
          </a:blip>
          <a:srcRect t="1700" b="1700"/>
          <a:stretch/>
        </p:blipFill>
        <p:spPr>
          <a:xfrm>
            <a:off x="902750" y="812800"/>
            <a:ext cx="7188200" cy="433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1"/>
          <p:cNvSpPr/>
          <p:nvPr/>
        </p:nvSpPr>
        <p:spPr>
          <a:xfrm>
            <a:off x="1000975" y="2094350"/>
            <a:ext cx="1909500" cy="40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51"/>
          <p:cNvSpPr/>
          <p:nvPr/>
        </p:nvSpPr>
        <p:spPr>
          <a:xfrm>
            <a:off x="2785750" y="1693850"/>
            <a:ext cx="1909500" cy="40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1"/>
          <p:cNvSpPr/>
          <p:nvPr/>
        </p:nvSpPr>
        <p:spPr>
          <a:xfrm>
            <a:off x="5402100" y="1693850"/>
            <a:ext cx="1909500" cy="40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1"/>
          <p:cNvSpPr/>
          <p:nvPr/>
        </p:nvSpPr>
        <p:spPr>
          <a:xfrm>
            <a:off x="902750" y="3737325"/>
            <a:ext cx="1909500" cy="40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1"/>
          <p:cNvSpPr/>
          <p:nvPr/>
        </p:nvSpPr>
        <p:spPr>
          <a:xfrm>
            <a:off x="2785750" y="3737325"/>
            <a:ext cx="1909500" cy="40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51"/>
          <p:cNvSpPr/>
          <p:nvPr/>
        </p:nvSpPr>
        <p:spPr>
          <a:xfrm>
            <a:off x="5402100" y="3737325"/>
            <a:ext cx="2109600" cy="40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51"/>
          <p:cNvSpPr/>
          <p:nvPr/>
        </p:nvSpPr>
        <p:spPr>
          <a:xfrm>
            <a:off x="1077975" y="4904500"/>
            <a:ext cx="2228100" cy="239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51"/>
          <p:cNvSpPr/>
          <p:nvPr/>
        </p:nvSpPr>
        <p:spPr>
          <a:xfrm>
            <a:off x="3382800" y="4743000"/>
            <a:ext cx="2228100" cy="40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1"/>
          <p:cNvSpPr/>
          <p:nvPr/>
        </p:nvSpPr>
        <p:spPr>
          <a:xfrm>
            <a:off x="5610900" y="4743000"/>
            <a:ext cx="2228100" cy="40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51"/>
          <p:cNvSpPr/>
          <p:nvPr/>
        </p:nvSpPr>
        <p:spPr>
          <a:xfrm>
            <a:off x="2785750" y="3997425"/>
            <a:ext cx="1230900" cy="22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51"/>
          <p:cNvSpPr txBox="1">
            <a:spLocks noGrp="1"/>
          </p:cNvSpPr>
          <p:nvPr>
            <p:ph type="title"/>
          </p:nvPr>
        </p:nvSpPr>
        <p:spPr>
          <a:xfrm>
            <a:off x="0" y="877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/>
              <a:t>Мысал: </a:t>
            </a:r>
            <a:r>
              <a:rPr lang="ru" sz="2500"/>
              <a:t>IUPAC жүйесімен қосылыстардың класын анықтаңыз</a:t>
            </a:r>
            <a:endParaRPr sz="2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b="1">
                <a:latin typeface="Book Antiqua"/>
                <a:ea typeface="Book Antiqua"/>
                <a:cs typeface="Book Antiqua"/>
                <a:sym typeface="Book Antiqua"/>
              </a:rPr>
              <a:t>Лекция соңында сіз келесі мәліметтерді игере аласыз:</a:t>
            </a:r>
            <a:endParaRPr sz="24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 Antiqua"/>
              <a:buAutoNum type="arabicPeriod"/>
            </a:pPr>
            <a:r>
              <a:rPr lang="ru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Галогендік қосылыстардың реакциялары мен қасиеттерін түсіндіру;</a:t>
            </a:r>
            <a:endParaRPr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 Antiqua"/>
              <a:buAutoNum type="arabicPeriod"/>
            </a:pPr>
            <a:r>
              <a:rPr lang="ru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Алкил немесе арил-галогенидтерді анықтау;</a:t>
            </a:r>
            <a:endParaRPr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 Antiqua"/>
              <a:buAutoNum type="arabicPeriod"/>
            </a:pPr>
            <a:r>
              <a:rPr lang="ru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SN1 және SN2; Е1 және Е2 арасындағы айырмашылықты түсіну.</a:t>
            </a:r>
            <a:endParaRPr sz="2400">
              <a:solidFill>
                <a:schemeClr val="dk1"/>
              </a:solidFill>
              <a:highlight>
                <a:srgbClr val="DDF2F0"/>
              </a:highlight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52" descr="Картинки по запросу alkyl halide chemical structure"/>
          <p:cNvPicPr preferRelativeResize="0"/>
          <p:nvPr/>
        </p:nvPicPr>
        <p:blipFill rotWithShape="1">
          <a:blip r:embed="rId3">
            <a:alphaModFix/>
          </a:blip>
          <a:srcRect t="1700" b="1700"/>
          <a:stretch/>
        </p:blipFill>
        <p:spPr>
          <a:xfrm>
            <a:off x="902750" y="812800"/>
            <a:ext cx="7188200" cy="433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52"/>
          <p:cNvSpPr txBox="1">
            <a:spLocks noGrp="1"/>
          </p:cNvSpPr>
          <p:nvPr>
            <p:ph type="title"/>
          </p:nvPr>
        </p:nvSpPr>
        <p:spPr>
          <a:xfrm>
            <a:off x="80700" y="87700"/>
            <a:ext cx="883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Мысал: </a:t>
            </a:r>
            <a:r>
              <a:rPr lang="ru" sz="2500"/>
              <a:t>IUPAC жүйесімен қосылыстардың класын анықтаңыз</a:t>
            </a:r>
            <a:endParaRPr sz="2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432" name="Google Shape;432;p52"/>
          <p:cNvSpPr/>
          <p:nvPr/>
        </p:nvSpPr>
        <p:spPr>
          <a:xfrm>
            <a:off x="902750" y="3737325"/>
            <a:ext cx="1909500" cy="40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/>
              <a:t>Кейс: хладагенттер ( фреондар)</a:t>
            </a:r>
            <a:endParaRPr/>
          </a:p>
        </p:txBody>
      </p:sp>
      <p:sp>
        <p:nvSpPr>
          <p:cNvPr id="438" name="Google Shape;438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879900" cy="3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2100"/>
              <a:t>Фреондар, метан және этанның галогендік туындылары: фторлы көмірсутектер және хлор көмірсутектері.</a:t>
            </a: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ru" sz="2100"/>
              <a:t>Мысалы: CHCl3, CF2Cl2,  CF4, CF3Cl   және т.б әр тоңазытқышта пайдаланылатын фреондар.</a:t>
            </a: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ru" sz="2100"/>
              <a:t>Олардың уыттылығы төмен, майларда ериді және концентрленеді, ауадан оттегіні «жейді». Хладагент өндіретін қызметкерлерге не ұсынасыз?</a:t>
            </a: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439" name="Google Shape;439;p53" descr="Картинки по запросу холодильник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1600" y="1152475"/>
            <a:ext cx="1828842" cy="35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4"/>
          <p:cNvSpPr txBox="1">
            <a:spLocks noGrp="1"/>
          </p:cNvSpPr>
          <p:nvPr>
            <p:ph type="title"/>
          </p:nvPr>
        </p:nvSpPr>
        <p:spPr>
          <a:xfrm>
            <a:off x="311700" y="56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/>
              <a:t>Алкил галогенидтердің кейбір мысалдары</a:t>
            </a:r>
            <a:endParaRPr/>
          </a:p>
        </p:txBody>
      </p:sp>
      <p:pic>
        <p:nvPicPr>
          <p:cNvPr id="445" name="Google Shape;445;p54" descr="Картинки по запросу tefl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7075" y="3343250"/>
            <a:ext cx="2667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54" descr="Картинки по запросу тефлон структурная формула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175" y="3071100"/>
            <a:ext cx="2368457" cy="20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54"/>
          <p:cNvSpPr txBox="1">
            <a:spLocks noGrp="1"/>
          </p:cNvSpPr>
          <p:nvPr>
            <p:ph type="body" idx="1"/>
          </p:nvPr>
        </p:nvSpPr>
        <p:spPr>
          <a:xfrm>
            <a:off x="38550" y="704100"/>
            <a:ext cx="9066900" cy="20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2750" b="1">
                <a:solidFill>
                  <a:srgbClr val="222222"/>
                </a:solidFill>
                <a:highlight>
                  <a:srgbClr val="FFFFFF"/>
                </a:highlight>
              </a:rPr>
              <a:t>Политетрафторэтилен (PTFE) </a:t>
            </a:r>
            <a:r>
              <a:rPr lang="ru" sz="2750">
                <a:solidFill>
                  <a:srgbClr val="222222"/>
                </a:solidFill>
                <a:highlight>
                  <a:srgbClr val="FFFFFF"/>
                </a:highlight>
              </a:rPr>
              <a:t>синтетикалық фторополимер, тетрафторэтилен көп қолдануға ие. PTFE үшін ең танымал атауы</a:t>
            </a:r>
            <a:r>
              <a:rPr lang="ru" sz="2750" b="1">
                <a:solidFill>
                  <a:srgbClr val="222222"/>
                </a:solidFill>
                <a:highlight>
                  <a:srgbClr val="FFFFFF"/>
                </a:highlight>
              </a:rPr>
              <a:t> Teflon ™ </a:t>
            </a:r>
            <a:r>
              <a:rPr lang="ru" sz="2750">
                <a:solidFill>
                  <a:srgbClr val="222222"/>
                </a:solidFill>
                <a:highlight>
                  <a:srgbClr val="FFFFFF"/>
                </a:highlight>
              </a:rPr>
              <a:t>болып табылады, ол кастрюльдер үшін жабу ретінде пайдаланылады.</a:t>
            </a:r>
            <a:endParaRPr sz="27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sz="4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61600" y="1152475"/>
            <a:ext cx="9082500" cy="3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300" b="1">
                <a:solidFill>
                  <a:srgbClr val="222222"/>
                </a:solidFill>
              </a:rPr>
              <a:t>Негізгі органикалық реакциялардың 5 түрі бар:</a:t>
            </a:r>
            <a:endParaRPr sz="2300" b="1">
              <a:solidFill>
                <a:srgbClr val="222222"/>
              </a:solidFill>
            </a:endParaRPr>
          </a:p>
          <a:p>
            <a:pPr marL="647700" marR="190500" lvl="0" indent="-3810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222222"/>
              </a:buClr>
              <a:buSzPts val="2400"/>
              <a:buAutoNum type="arabicPeriod"/>
            </a:pPr>
            <a:r>
              <a:rPr lang="ru" sz="2400">
                <a:solidFill>
                  <a:srgbClr val="222222"/>
                </a:solidFill>
              </a:rPr>
              <a:t>Орынбасу 			   			      AB + C = AC + B</a:t>
            </a:r>
            <a:endParaRPr sz="2400">
              <a:solidFill>
                <a:srgbClr val="222222"/>
              </a:solidFill>
            </a:endParaRPr>
          </a:p>
          <a:p>
            <a:pPr marL="647700" marR="1905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AutoNum type="arabicPeriod"/>
            </a:pPr>
            <a:r>
              <a:rPr lang="ru" sz="2400">
                <a:solidFill>
                  <a:srgbClr val="222222"/>
                </a:solidFill>
              </a:rPr>
              <a:t>Бөліп алу (жұлып алу)	            A =  B + C</a:t>
            </a:r>
            <a:endParaRPr sz="2400">
              <a:solidFill>
                <a:srgbClr val="222222"/>
              </a:solidFill>
            </a:endParaRPr>
          </a:p>
          <a:p>
            <a:pPr marL="647700" marR="1905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AutoNum type="arabicPeriod"/>
            </a:pPr>
            <a:r>
              <a:rPr lang="ru" sz="2400">
                <a:solidFill>
                  <a:srgbClr val="222222"/>
                </a:solidFill>
              </a:rPr>
              <a:t>Қосылу 					                 A + B = C</a:t>
            </a:r>
            <a:endParaRPr sz="2400">
              <a:solidFill>
                <a:srgbClr val="222222"/>
              </a:solidFill>
            </a:endParaRPr>
          </a:p>
          <a:p>
            <a:pPr marL="647700" marR="1905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AutoNum type="arabicPeriod"/>
            </a:pPr>
            <a:r>
              <a:rPr lang="ru" sz="2400">
                <a:solidFill>
                  <a:srgbClr val="222222"/>
                </a:solidFill>
              </a:rPr>
              <a:t>Радикалды реакциялар			A● + B  = AB●</a:t>
            </a:r>
            <a:endParaRPr sz="2400">
              <a:solidFill>
                <a:srgbClr val="222222"/>
              </a:solidFill>
            </a:endParaRPr>
          </a:p>
          <a:p>
            <a:pPr marL="647700" marR="1905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AutoNum type="arabicPeriod"/>
            </a:pPr>
            <a:r>
              <a:rPr lang="ru" sz="2400">
                <a:solidFill>
                  <a:srgbClr val="222222"/>
                </a:solidFill>
              </a:rPr>
              <a:t>Тотығу-тотықсыздану:        Ox</a:t>
            </a:r>
            <a:r>
              <a:rPr lang="ru" sz="2400" baseline="-25000">
                <a:solidFill>
                  <a:srgbClr val="222222"/>
                </a:solidFill>
              </a:rPr>
              <a:t>1</a:t>
            </a:r>
            <a:r>
              <a:rPr lang="ru" sz="2400">
                <a:solidFill>
                  <a:srgbClr val="222222"/>
                </a:solidFill>
              </a:rPr>
              <a:t> + Red</a:t>
            </a:r>
            <a:r>
              <a:rPr lang="ru" sz="2400" baseline="-25000">
                <a:solidFill>
                  <a:srgbClr val="222222"/>
                </a:solidFill>
              </a:rPr>
              <a:t>1</a:t>
            </a:r>
            <a:r>
              <a:rPr lang="ru" sz="2400">
                <a:solidFill>
                  <a:srgbClr val="222222"/>
                </a:solidFill>
              </a:rPr>
              <a:t> = Red</a:t>
            </a:r>
            <a:r>
              <a:rPr lang="ru" sz="2400" baseline="-25000">
                <a:solidFill>
                  <a:srgbClr val="222222"/>
                </a:solidFill>
              </a:rPr>
              <a:t>2 </a:t>
            </a:r>
            <a:r>
              <a:rPr lang="ru" sz="2400">
                <a:solidFill>
                  <a:srgbClr val="222222"/>
                </a:solidFill>
              </a:rPr>
              <a:t>+ Ox</a:t>
            </a:r>
            <a:r>
              <a:rPr lang="ru" sz="2400" baseline="-25000">
                <a:solidFill>
                  <a:srgbClr val="222222"/>
                </a:solidFill>
              </a:rPr>
              <a:t>2</a:t>
            </a:r>
            <a:endParaRPr sz="2400" baseline="-25000">
              <a:solidFill>
                <a:srgbClr val="222222"/>
              </a:solidFill>
            </a:endParaRPr>
          </a:p>
          <a:p>
            <a:pPr marL="914400" marR="1905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ru" sz="2400">
                <a:solidFill>
                  <a:srgbClr val="222222"/>
                </a:solidFill>
              </a:rPr>
              <a:t>Қайта топтасу				     AB</a:t>
            </a:r>
            <a:r>
              <a:rPr lang="ru" sz="2400">
                <a:solidFill>
                  <a:srgbClr val="FF0000"/>
                </a:solidFill>
              </a:rPr>
              <a:t>B</a:t>
            </a:r>
            <a:r>
              <a:rPr lang="ru" sz="2400">
                <a:solidFill>
                  <a:srgbClr val="0000FF"/>
                </a:solidFill>
              </a:rPr>
              <a:t>A</a:t>
            </a:r>
            <a:r>
              <a:rPr lang="ru" sz="2400">
                <a:solidFill>
                  <a:srgbClr val="222222"/>
                </a:solidFill>
              </a:rPr>
              <a:t>  =  AB</a:t>
            </a:r>
            <a:r>
              <a:rPr lang="ru" sz="2400">
                <a:solidFill>
                  <a:srgbClr val="0000FF"/>
                </a:solidFill>
              </a:rPr>
              <a:t>A</a:t>
            </a:r>
            <a:r>
              <a:rPr lang="ru" sz="2400">
                <a:solidFill>
                  <a:srgbClr val="FF0000"/>
                </a:solidFill>
              </a:rPr>
              <a:t>B</a:t>
            </a:r>
            <a:endParaRPr sz="2400" baseline="-250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highlight>
                  <a:srgbClr val="F4CCCC"/>
                </a:highlight>
                <a:latin typeface="Book Antiqua"/>
                <a:ea typeface="Book Antiqua"/>
                <a:cs typeface="Book Antiqua"/>
                <a:sym typeface="Book Antiqua"/>
              </a:rPr>
              <a:t>Органикалық реакциялар түрлері</a:t>
            </a:r>
            <a:endParaRPr>
              <a:highlight>
                <a:srgbClr val="F4CCCC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905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ru" sz="2400">
                <a:solidFill>
                  <a:srgbClr val="222222"/>
                </a:solidFill>
                <a:highlight>
                  <a:srgbClr val="F4CCCC"/>
                </a:highlight>
              </a:rPr>
              <a:t>Орынбасу реакциясы</a:t>
            </a:r>
            <a:r>
              <a:rPr lang="ru" sz="2400">
                <a:solidFill>
                  <a:srgbClr val="222222"/>
                </a:solidFill>
              </a:rPr>
              <a:t>  </a:t>
            </a:r>
            <a:r>
              <a:rPr lang="ru" sz="1800">
                <a:highlight>
                  <a:srgbClr val="FFFFFF"/>
                </a:highlight>
              </a:rPr>
              <a:t>					</a:t>
            </a:r>
            <a:endParaRPr sz="1800">
              <a:highlight>
                <a:srgbClr val="FFFFFF"/>
              </a:highlight>
            </a:endParaRPr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684900" y="3599100"/>
            <a:ext cx="8366700" cy="11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90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2400">
                <a:solidFill>
                  <a:schemeClr val="dk1"/>
                </a:solidFill>
                <a:highlight>
                  <a:schemeClr val="lt1"/>
                </a:highlight>
              </a:rPr>
              <a:t>OH−	 </a:t>
            </a:r>
            <a:r>
              <a:rPr lang="ru" sz="3000">
                <a:solidFill>
                  <a:srgbClr val="222222"/>
                </a:solidFill>
              </a:rPr>
              <a:t>+ </a:t>
            </a:r>
            <a:r>
              <a:rPr lang="ru" sz="2400">
                <a:solidFill>
                  <a:schemeClr val="dk1"/>
                </a:solidFill>
                <a:highlight>
                  <a:schemeClr val="lt1"/>
                </a:highlight>
              </a:rPr>
              <a:t>CH3Cl 				→			 CH3OH +	 Cl−</a:t>
            </a:r>
            <a:endParaRPr sz="2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1600"/>
              </a:spcAft>
              <a:buSzPts val="1800"/>
              <a:buNone/>
            </a:pPr>
            <a:endParaRPr sz="2400"/>
          </a:p>
        </p:txBody>
      </p:sp>
      <p:pic>
        <p:nvPicPr>
          <p:cNvPr id="86" name="Google Shape;86;p18" descr="abafac0e4f240eb350733f750a96b8ef.jpg"/>
          <p:cNvPicPr preferRelativeResize="0"/>
          <p:nvPr/>
        </p:nvPicPr>
        <p:blipFill rotWithShape="1">
          <a:blip r:embed="rId3">
            <a:alphaModFix/>
          </a:blip>
          <a:srcRect l="8939" t="13984" r="9864" b="8961"/>
          <a:stretch/>
        </p:blipFill>
        <p:spPr>
          <a:xfrm>
            <a:off x="547525" y="1761025"/>
            <a:ext cx="8284776" cy="193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90500" lvl="0" indent="0" algn="l" rt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SzPts val="2800"/>
              <a:buNone/>
            </a:pPr>
            <a:r>
              <a:rPr lang="ru" sz="2400">
                <a:solidFill>
                  <a:srgbClr val="222222"/>
                </a:solidFill>
                <a:highlight>
                  <a:srgbClr val="F4CCCC"/>
                </a:highlight>
              </a:rPr>
              <a:t>2. Бөлу реакциясы</a:t>
            </a:r>
            <a:endParaRPr>
              <a:highlight>
                <a:srgbClr val="F4CCCC"/>
              </a:highlight>
            </a:endParaRPr>
          </a:p>
        </p:txBody>
      </p:sp>
      <p:pic>
        <p:nvPicPr>
          <p:cNvPr id="92" name="Google Shape;92;p19" descr="Картинки по запросу elimination reac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600" y="1152475"/>
            <a:ext cx="6941600" cy="174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 descr="Картинки по запросу elimination reac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2275" y="3120525"/>
            <a:ext cx="6520025" cy="20229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/>
        </p:nvSpPr>
        <p:spPr>
          <a:xfrm>
            <a:off x="1124975" y="4713000"/>
            <a:ext cx="2340000" cy="43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ru" sz="2300" b="0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Галоген-алкан</a:t>
            </a:r>
            <a:endParaRPr sz="23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5527700" y="4713000"/>
            <a:ext cx="2340000" cy="43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ru" sz="2300" b="0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алкен</a:t>
            </a:r>
            <a:endParaRPr sz="2300" b="0" i="0" u="none" strike="noStrike" cap="none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90500" lvl="0" indent="0" algn="l" rt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SzPts val="2800"/>
              <a:buNone/>
            </a:pPr>
            <a:r>
              <a:rPr lang="ru" sz="2400">
                <a:solidFill>
                  <a:srgbClr val="222222"/>
                </a:solidFill>
                <a:highlight>
                  <a:srgbClr val="F4CCCC"/>
                </a:highlight>
              </a:rPr>
              <a:t>3. Қосылу реакциясы</a:t>
            </a:r>
            <a:endParaRPr>
              <a:highlight>
                <a:srgbClr val="F4CCCC"/>
              </a:highlight>
            </a:endParaRPr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ru" sz="16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HCl      +     CH</a:t>
            </a:r>
            <a:r>
              <a:rPr lang="ru" sz="12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ru" sz="16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= CH</a:t>
            </a:r>
            <a:r>
              <a:rPr lang="ru" sz="12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       </a:t>
            </a:r>
            <a:r>
              <a:rPr lang="ru" sz="16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→      CH</a:t>
            </a:r>
            <a:r>
              <a:rPr lang="ru" sz="12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" sz="16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lang="ru" sz="12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6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Cl</a:t>
            </a:r>
            <a:endParaRPr/>
          </a:p>
        </p:txBody>
      </p:sp>
      <p:pic>
        <p:nvPicPr>
          <p:cNvPr id="102" name="Google Shape;102;p20" descr="Картинки по запросу addition reaction examp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850" y="0"/>
            <a:ext cx="75639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/>
        </p:nvSpPr>
        <p:spPr>
          <a:xfrm>
            <a:off x="3048500" y="3612525"/>
            <a:ext cx="5783700" cy="12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H-Cl орнында келесі қосылыстар болуы мүмкін:   H2, Cl2, F2, Br2, I2, H2O, HBr, HI және т.б..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-12075" y="4373525"/>
            <a:ext cx="2935800" cy="77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Қос байланыстың бұзылуы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5633125" y="0"/>
            <a:ext cx="3098700" cy="77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Біркелкі байланыстың түзілуі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90500" lvl="0" indent="0" algn="l" rt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SzPts val="2800"/>
              <a:buNone/>
            </a:pPr>
            <a:r>
              <a:rPr lang="ru" sz="2400">
                <a:solidFill>
                  <a:srgbClr val="222222"/>
                </a:solidFill>
                <a:highlight>
                  <a:srgbClr val="F4CCCC"/>
                </a:highlight>
              </a:rPr>
              <a:t>4. Радикалды реакциялар  (нүкте ● Радикалды білдіреді)</a:t>
            </a:r>
            <a:endParaRPr>
              <a:highlight>
                <a:srgbClr val="F4CCCC"/>
              </a:highlight>
            </a:endParaRPr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12" name="Google Shape;112;p21" descr="Картинки по запросу radical reaction examp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850" y="1017721"/>
            <a:ext cx="8832300" cy="40845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/>
        </p:nvSpPr>
        <p:spPr>
          <a:xfrm>
            <a:off x="1154975" y="1308975"/>
            <a:ext cx="2602500" cy="64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Иницирлеу 	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(радикал түзілуі)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1"/>
          <p:cNvSpPr txBox="1"/>
          <p:nvPr/>
        </p:nvSpPr>
        <p:spPr>
          <a:xfrm>
            <a:off x="969375" y="2878900"/>
            <a:ext cx="2016000" cy="43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Тізбектің өсуі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1"/>
          <p:cNvSpPr txBox="1"/>
          <p:nvPr/>
        </p:nvSpPr>
        <p:spPr>
          <a:xfrm>
            <a:off x="969375" y="4232525"/>
            <a:ext cx="2016000" cy="43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Тізбектің үзілуі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996</Words>
  <Application>Microsoft Office PowerPoint</Application>
  <PresentationFormat>Экран (16:9)</PresentationFormat>
  <Paragraphs>208</Paragraphs>
  <Slides>42</Slides>
  <Notes>42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Times New Roman</vt:lpstr>
      <vt:lpstr>Georgia</vt:lpstr>
      <vt:lpstr>Arial</vt:lpstr>
      <vt:lpstr>Book Antiqua</vt:lpstr>
      <vt:lpstr>Simple Light</vt:lpstr>
      <vt:lpstr>әл-Фараби атындағы Қазақ Ұлттық университеті Жоғарғы медицина мектебі</vt:lpstr>
      <vt:lpstr>Оқытушылар</vt:lpstr>
      <vt:lpstr>Негізгі әдебиеттер тізімі:</vt:lpstr>
      <vt:lpstr>Лекция соңында сіз келесі мәліметтерді игере аласыз:</vt:lpstr>
      <vt:lpstr>Органикалық реакциялар түрлері</vt:lpstr>
      <vt:lpstr>Орынбасу реакциясы       </vt:lpstr>
      <vt:lpstr>2. Бөлу реакциясы</vt:lpstr>
      <vt:lpstr>3. Қосылу реакциясы</vt:lpstr>
      <vt:lpstr>4. Радикалды реакциялар  (нүкте ● Радикалды білдіреді)</vt:lpstr>
      <vt:lpstr>4. Радикалды реакциялар</vt:lpstr>
      <vt:lpstr>5. Тотығу-тотықсыздану реакциялар</vt:lpstr>
      <vt:lpstr>5. Тотығу-тотықсыздану реакциялардың мысалдары  </vt:lpstr>
      <vt:lpstr>Тәжірибе: Тотығу немесе тотықсыздану реакцияларын анықтаңыз? </vt:lpstr>
      <vt:lpstr>6. Қайтатоптасу реакциялары</vt:lpstr>
      <vt:lpstr>Органикалық галогенді қосылыстар</vt:lpstr>
      <vt:lpstr>Органикалық галогенді қосылыстар  </vt:lpstr>
      <vt:lpstr>1o  2o  3o   Алкил галогенидтер </vt:lpstr>
      <vt:lpstr>Алкил галогенидтердің қасиеттері</vt:lpstr>
      <vt:lpstr>Алкил галагенидтердің номенклатура мысалдары</vt:lpstr>
      <vt:lpstr> Нуклеофильді орынбасу:    SN2</vt:lpstr>
      <vt:lpstr>Нуклеофильді орынбасу:     SN2 </vt:lpstr>
      <vt:lpstr>Нуклеофильді орынбасу:    SN1  </vt:lpstr>
      <vt:lpstr>Нуклеофильді орынбасу: </vt:lpstr>
      <vt:lpstr> Нуклеофильді орынбасу:    SN1</vt:lpstr>
      <vt:lpstr>SN1 реакциясына мысал </vt:lpstr>
      <vt:lpstr>Бөліну реакцияда да 2 механизм бар:   E1 және E2 </vt:lpstr>
      <vt:lpstr>- SN1 Реакция және   E1 Реакция</vt:lpstr>
      <vt:lpstr>Орынбасу немесеБөліну ме 1o  2o  3o   ???</vt:lpstr>
      <vt:lpstr>- α-Бөліну      CHX3 -ке сілті қатысында арнайы реакция  </vt:lpstr>
      <vt:lpstr>- α-Бөліну    </vt:lpstr>
      <vt:lpstr>Спирттердің дегидратациясы </vt:lpstr>
      <vt:lpstr>Алкил галогенидтердің спирттерден алынуы </vt:lpstr>
      <vt:lpstr>Алкил галогенидтердің спирттерден алынуы  </vt:lpstr>
      <vt:lpstr>Арил галогенидтер</vt:lpstr>
      <vt:lpstr>Реакция жылдамдығы және энергия активациясы</vt:lpstr>
      <vt:lpstr>Реакция жылдамдығы және энергия активациясы  </vt:lpstr>
      <vt:lpstr>Мысалдар: Төменде Бірінші дүниежүзілік соғыс химиялық қаруының құрылымы келтірілген, қосылыстардың класын анықтаңыз және егер мүмкін болса, IUPAC жүйесінің атауын беріңіз</vt:lpstr>
      <vt:lpstr>Презентация PowerPoint</vt:lpstr>
      <vt:lpstr>Мысал: IUPAC жүйесімен қосылыстардың класын анықтаңыз</vt:lpstr>
      <vt:lpstr>Мысал: IUPAC жүйесімен қосылыстардың класын анықтаңыз </vt:lpstr>
      <vt:lpstr>Кейс: хладагенттер ( фреондар)</vt:lpstr>
      <vt:lpstr>Алкил галогенидтердің кейбір мысалдары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әл-Фараби атындағы Қазақ Ұлттық университеті Жоғарғы медицина мектебі</dc:title>
  <dc:creator>Lenovo</dc:creator>
  <cp:lastModifiedBy>Пользователь Windows</cp:lastModifiedBy>
  <cp:revision>1</cp:revision>
  <dcterms:modified xsi:type="dcterms:W3CDTF">2019-06-30T17:45:18Z</dcterms:modified>
</cp:coreProperties>
</file>